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64" r:id="rId3"/>
    <p:sldId id="257" r:id="rId4"/>
    <p:sldId id="258" r:id="rId5"/>
    <p:sldId id="259" r:id="rId6"/>
    <p:sldId id="260" r:id="rId7"/>
    <p:sldId id="261" r:id="rId8"/>
    <p:sldId id="262" r:id="rId9"/>
    <p:sldId id="263" r:id="rId10"/>
  </p:sldIdLst>
  <p:sldSz cx="14630400" cy="8229600"/>
  <p:notesSz cx="8229600" cy="14630400"/>
  <p:embeddedFontLst>
    <p:embeddedFont>
      <p:font typeface="Quattrocento" panose="02020502030000000404" pitchFamily="18" charset="0"/>
      <p:regular r:id="rId12"/>
      <p:bold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17" autoAdjust="0"/>
    <p:restoredTop sz="93447" autoAdjust="0"/>
  </p:normalViewPr>
  <p:slideViewPr>
    <p:cSldViewPr snapToGrid="0" snapToObjects="1">
      <p:cViewPr>
        <p:scale>
          <a:sx n="41" d="100"/>
          <a:sy n="41" d="100"/>
        </p:scale>
        <p:origin x="1428" y="1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audio1.wav>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440579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8A2BAC-609A-DFE5-8F7C-D6FA8D37F0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A7E64A8-0230-AD83-1AA7-1BCE0381E7F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7B7CAB8-7112-C85C-829A-407117DEF05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30B4579-BF09-3316-11DF-D37529F78193}"/>
              </a:ext>
            </a:extLst>
          </p:cNvPr>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31502813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slideMaster" Target="../slideMasters/slideMaster1.xml"/><Relationship Id="rId1" Type="http://schemas.openxmlformats.org/officeDocument/2006/relationships/audio" Target="../media/audio1.wav"/><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slideMaster" Target="../slideMasters/slideMaster1.xml"/><Relationship Id="rId1" Type="http://schemas.openxmlformats.org/officeDocument/2006/relationships/audio" Target="../media/audio1.wav"/><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slideMaster" Target="../slideMasters/slideMaster1.xml"/><Relationship Id="rId1" Type="http://schemas.openxmlformats.org/officeDocument/2006/relationships/audio" Target="../media/audio1.wav"/><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slideMaster" Target="../slideMasters/slideMaster1.xml"/><Relationship Id="rId1" Type="http://schemas.openxmlformats.org/officeDocument/2006/relationships/audio" Target="../media/audio1.wav"/><Relationship Id="rId4"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slideMaster" Target="../slideMasters/slideMaster1.xml"/><Relationship Id="rId1" Type="http://schemas.openxmlformats.org/officeDocument/2006/relationships/audio" Target="../media/audio1.wav"/><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slideMaster" Target="../slideMasters/slideMaster1.xml"/><Relationship Id="rId1" Type="http://schemas.openxmlformats.org/officeDocument/2006/relationships/audio" Target="../media/audio1.wav"/><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slideMaster" Target="../slideMasters/slideMaster1.xml"/><Relationship Id="rId1" Type="http://schemas.openxmlformats.org/officeDocument/2006/relationships/audio" Target="../media/audio1.wav"/><Relationship Id="rId4"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slideMaster" Target="../slideMasters/slideMaster1.xml"/><Relationship Id="rId1" Type="http://schemas.openxmlformats.org/officeDocument/2006/relationships/audio" Target="../media/audio1.wav"/><Relationship Id="rId4"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1366">
        <p:split orient="vert"/>
        <p:sndAc>
          <p:stSnd>
            <p:snd r:embed="rId1" name="camera.wav"/>
          </p:stSnd>
        </p:sndAc>
      </p:transition>
    </mc:Choice>
    <mc:Fallback>
      <p:transition spd="slow" advTm="1366">
        <p:split orient="vert"/>
        <p:sndAc>
          <p:stSnd>
            <p:snd r:embed="rId1" name="camera.wav"/>
          </p:stSnd>
        </p:sndAc>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1366">
        <p:split orient="vert"/>
        <p:sndAc>
          <p:stSnd>
            <p:snd r:embed="rId1" name="camera.wav"/>
          </p:stSnd>
        </p:sndAc>
      </p:transition>
    </mc:Choice>
    <mc:Fallback>
      <p:transition spd="slow" advTm="1366">
        <p:split orient="vert"/>
        <p:sndAc>
          <p:stSnd>
            <p:snd r:embed="rId1" name="camera.wav"/>
          </p:stSnd>
        </p:sndAc>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1366">
        <p:split orient="vert"/>
        <p:sndAc>
          <p:stSnd>
            <p:snd r:embed="rId1" name="camera.wav"/>
          </p:stSnd>
        </p:sndAc>
      </p:transition>
    </mc:Choice>
    <mc:Fallback>
      <p:transition spd="slow" advTm="1366">
        <p:split orient="vert"/>
        <p:sndAc>
          <p:stSnd>
            <p:snd r:embed="rId1" name="camera.wav"/>
          </p:stSnd>
        </p:sndAc>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1366">
        <p:split orient="vert"/>
        <p:sndAc>
          <p:stSnd>
            <p:snd r:embed="rId1" name="camera.wav"/>
          </p:stSnd>
        </p:sndAc>
      </p:transition>
    </mc:Choice>
    <mc:Fallback>
      <p:transition spd="slow" advTm="1366">
        <p:split orient="vert"/>
        <p:sndAc>
          <p:stSnd>
            <p:snd r:embed="rId1" name="camera.wav"/>
          </p:stSnd>
        </p:sndAc>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1366">
        <p:split orient="vert"/>
        <p:sndAc>
          <p:stSnd>
            <p:snd r:embed="rId1" name="camera.wav"/>
          </p:stSnd>
        </p:sndAc>
      </p:transition>
    </mc:Choice>
    <mc:Fallback>
      <p:transition spd="slow" advTm="1366">
        <p:split orient="vert"/>
        <p:sndAc>
          <p:stSnd>
            <p:snd r:embed="rId1" name="camera.wav"/>
          </p:stSnd>
        </p:sndAc>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1366">
        <p:split orient="vert"/>
        <p:sndAc>
          <p:stSnd>
            <p:snd r:embed="rId1" name="camera.wav"/>
          </p:stSnd>
        </p:sndAc>
      </p:transition>
    </mc:Choice>
    <mc:Fallback>
      <p:transition spd="slow" advTm="1366">
        <p:split orient="vert"/>
        <p:sndAc>
          <p:stSnd>
            <p:snd r:embed="rId1" name="camera.wav"/>
          </p:stSnd>
        </p:sndAc>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1366">
        <p:split orient="vert"/>
        <p:sndAc>
          <p:stSnd>
            <p:snd r:embed="rId1" name="camera.wav"/>
          </p:stSnd>
        </p:sndAc>
      </p:transition>
    </mc:Choice>
    <mc:Fallback>
      <p:transition spd="slow" advTm="1366">
        <p:split orient="vert"/>
        <p:sndAc>
          <p:stSnd>
            <p:snd r:embed="rId1" name="camera.wav"/>
          </p:stSnd>
        </p:sndAc>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1366">
        <p:split orient="vert"/>
        <p:sndAc>
          <p:stSnd>
            <p:snd r:embed="rId1" name="camera.wav"/>
          </p:stSnd>
        </p:sndAc>
      </p:transition>
    </mc:Choice>
    <mc:Fallback>
      <p:transition spd="slow" advTm="1366">
        <p:split orient="vert"/>
        <p:sndAc>
          <p:stSnd>
            <p:snd r:embed="rId1" name="camera.wav"/>
          </p:stSnd>
        </p:sndAc>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1366">
        <p:split orient="vert"/>
        <p:sndAc>
          <p:stSnd>
            <p:snd r:embed="rId1" name="camera.wav"/>
          </p:stSnd>
        </p:sndAc>
      </p:transition>
    </mc:Choice>
    <mc:Fallback>
      <p:transition spd="slow" advTm="1366">
        <p:split orient="vert"/>
        <p:sndAc>
          <p:stSnd>
            <p:snd r:embed="rId1" name="camera.wav"/>
          </p:stSnd>
        </p:sndAc>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audio" Target="../media/audio1.wav"/><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mc:AlternateContent xmlns:mc="http://schemas.openxmlformats.org/markup-compatibility/2006">
    <mc:Choice xmlns:p14="http://schemas.microsoft.com/office/powerpoint/2010/main" Requires="p14">
      <p:transition spd="slow" p14:dur="1500" advTm="1366">
        <p:split orient="vert"/>
        <p:sndAc>
          <p:stSnd>
            <p:snd r:embed="rId11" name="camera.wav"/>
          </p:stSnd>
        </p:sndAc>
      </p:transition>
    </mc:Choice>
    <mc:Fallback>
      <p:transition spd="slow" advTm="1366">
        <p:split orient="vert"/>
        <p:sndAc>
          <p:stSnd>
            <p:snd r:embed="rId11" name="camera.wav"/>
          </p:stSnd>
        </p:sndAc>
      </p:transition>
    </mc:Fallback>
  </mc:AlternateConten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audio" Target="../media/audio1.wav"/><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audio" Target="../media/audio1.wav"/><Relationship Id="rId7"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4"/>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23332">
              <a:alpha val="80000"/>
            </a:srgbClr>
          </a:solidFill>
          <a:ln/>
        </p:spPr>
        <p:txBody>
          <a:bodyPr/>
          <a:lstStyle/>
          <a:p>
            <a:endParaRPr lang="en-US" dirty="0"/>
          </a:p>
        </p:txBody>
      </p:sp>
      <p:sp>
        <p:nvSpPr>
          <p:cNvPr id="4" name="Text 1"/>
          <p:cNvSpPr/>
          <p:nvPr/>
        </p:nvSpPr>
        <p:spPr>
          <a:xfrm>
            <a:off x="3703022" y="669628"/>
            <a:ext cx="7224355" cy="1603194"/>
          </a:xfrm>
          <a:prstGeom prst="rect">
            <a:avLst/>
          </a:prstGeom>
          <a:noFill/>
          <a:ln/>
        </p:spPr>
        <p:txBody>
          <a:bodyPr wrap="none" lIns="0" tIns="0" rIns="0" bIns="0" rtlCol="0" anchor="t"/>
          <a:lstStyle/>
          <a:p>
            <a:pPr marL="0" indent="0" algn="ctr">
              <a:lnSpc>
                <a:spcPts val="5500"/>
              </a:lnSpc>
              <a:buNone/>
            </a:pPr>
            <a:r>
              <a:rPr lang="en-US" sz="5500" b="1" dirty="0">
                <a:solidFill>
                  <a:srgbClr val="FFD9BE"/>
                </a:solidFill>
                <a:latin typeface="Quattrocento" pitchFamily="34" charset="0"/>
                <a:ea typeface="Quattrocento" pitchFamily="34" charset="-122"/>
                <a:cs typeface="Quattrocento" pitchFamily="34" charset="-120"/>
              </a:rPr>
              <a:t>CODE ALPHA</a:t>
            </a:r>
          </a:p>
          <a:p>
            <a:pPr marL="0" indent="0" algn="ctr">
              <a:lnSpc>
                <a:spcPts val="5500"/>
              </a:lnSpc>
              <a:buNone/>
            </a:pPr>
            <a:endParaRPr lang="en-US" sz="5500" dirty="0">
              <a:solidFill>
                <a:srgbClr val="FFD9BE"/>
              </a:solidFill>
              <a:latin typeface="Quattrocento" pitchFamily="34" charset="0"/>
              <a:ea typeface="Quattrocento" pitchFamily="34" charset="-122"/>
              <a:cs typeface="Quattrocento" pitchFamily="34" charset="-120"/>
            </a:endParaRPr>
          </a:p>
          <a:p>
            <a:pPr marL="0" indent="0" algn="ctr">
              <a:lnSpc>
                <a:spcPts val="5500"/>
              </a:lnSpc>
              <a:buNone/>
            </a:pPr>
            <a:r>
              <a:rPr lang="en-US" sz="4400" b="1" dirty="0">
                <a:solidFill>
                  <a:srgbClr val="FFD9BE"/>
                </a:solidFill>
                <a:latin typeface="Quattrocento" pitchFamily="34" charset="0"/>
                <a:ea typeface="Quattrocento" pitchFamily="34" charset="-122"/>
                <a:cs typeface="Quattrocento" pitchFamily="34" charset="-120"/>
              </a:rPr>
              <a:t>CYBER SECURITY INTERNSHIP </a:t>
            </a:r>
            <a:endParaRPr lang="en-US" sz="4400" b="1" dirty="0"/>
          </a:p>
        </p:txBody>
      </p:sp>
      <p:sp>
        <p:nvSpPr>
          <p:cNvPr id="5" name="Text 2"/>
          <p:cNvSpPr/>
          <p:nvPr/>
        </p:nvSpPr>
        <p:spPr>
          <a:xfrm>
            <a:off x="3301998" y="3063933"/>
            <a:ext cx="10896602" cy="4514969"/>
          </a:xfrm>
          <a:prstGeom prst="rect">
            <a:avLst/>
          </a:prstGeom>
          <a:noFill/>
          <a:ln/>
        </p:spPr>
        <p:txBody>
          <a:bodyPr wrap="square" lIns="0" tIns="0" rIns="0" bIns="0" rtlCol="0" anchor="t"/>
          <a:lstStyle/>
          <a:p>
            <a:pPr>
              <a:lnSpc>
                <a:spcPct val="150000"/>
              </a:lnSpc>
            </a:pPr>
            <a:r>
              <a:rPr lang="en-US" sz="2800" b="1" dirty="0">
                <a:solidFill>
                  <a:srgbClr val="F9EEE7"/>
                </a:solidFill>
                <a:latin typeface="Quattrocento" pitchFamily="34" charset="0"/>
              </a:rPr>
              <a:t>NAME</a:t>
            </a:r>
            <a:r>
              <a:rPr lang="en-US" sz="2800" dirty="0">
                <a:solidFill>
                  <a:srgbClr val="F9EEE7"/>
                </a:solidFill>
                <a:latin typeface="Quattrocento" pitchFamily="34" charset="0"/>
              </a:rPr>
              <a:t> : TEJASREE JILLA</a:t>
            </a:r>
          </a:p>
          <a:p>
            <a:pPr>
              <a:lnSpc>
                <a:spcPct val="150000"/>
              </a:lnSpc>
            </a:pPr>
            <a:r>
              <a:rPr lang="en-US" sz="2800" b="1" dirty="0">
                <a:solidFill>
                  <a:srgbClr val="F9EEE7"/>
                </a:solidFill>
                <a:latin typeface="Quattrocento" pitchFamily="34" charset="0"/>
              </a:rPr>
              <a:t>STUDENT ID : </a:t>
            </a:r>
            <a:r>
              <a:rPr lang="en-US" sz="2800" dirty="0">
                <a:solidFill>
                  <a:srgbClr val="F9EEE7"/>
                </a:solidFill>
                <a:latin typeface="Quattrocento" pitchFamily="34" charset="0"/>
              </a:rPr>
              <a:t>CA/D3/5781</a:t>
            </a:r>
          </a:p>
          <a:p>
            <a:pPr>
              <a:lnSpc>
                <a:spcPct val="150000"/>
              </a:lnSpc>
            </a:pPr>
            <a:r>
              <a:rPr lang="en-US" sz="2800" b="1" dirty="0">
                <a:solidFill>
                  <a:srgbClr val="F9EEE7"/>
                </a:solidFill>
                <a:latin typeface="Quattrocento" pitchFamily="34" charset="0"/>
              </a:rPr>
              <a:t>DOMAIN : </a:t>
            </a:r>
            <a:r>
              <a:rPr lang="en-US" sz="2800" dirty="0">
                <a:solidFill>
                  <a:srgbClr val="F9EEE7"/>
                </a:solidFill>
                <a:latin typeface="Quattrocento" pitchFamily="34" charset="0"/>
              </a:rPr>
              <a:t>Cyber Security </a:t>
            </a:r>
          </a:p>
          <a:p>
            <a:pPr>
              <a:lnSpc>
                <a:spcPct val="150000"/>
              </a:lnSpc>
            </a:pPr>
            <a:r>
              <a:rPr lang="en-US" sz="2800" b="1" dirty="0">
                <a:solidFill>
                  <a:srgbClr val="F9EEE7"/>
                </a:solidFill>
                <a:latin typeface="Quattrocento" pitchFamily="34" charset="0"/>
              </a:rPr>
              <a:t>DURATION : </a:t>
            </a:r>
            <a:r>
              <a:rPr lang="en-US" sz="2800" dirty="0">
                <a:solidFill>
                  <a:srgbClr val="F9EEE7"/>
                </a:solidFill>
                <a:latin typeface="Quattrocento" pitchFamily="34" charset="0"/>
              </a:rPr>
              <a:t>10th December 2024 to 10th March 2025</a:t>
            </a:r>
          </a:p>
          <a:p>
            <a:pPr>
              <a:lnSpc>
                <a:spcPct val="150000"/>
              </a:lnSpc>
            </a:pPr>
            <a:r>
              <a:rPr lang="en-US" sz="2800" b="1" dirty="0">
                <a:solidFill>
                  <a:srgbClr val="F9EEE7"/>
                </a:solidFill>
                <a:latin typeface="Quattrocento" pitchFamily="34" charset="0"/>
              </a:rPr>
              <a:t>TASK 2 :  </a:t>
            </a:r>
            <a:r>
              <a:rPr lang="en-US" sz="2800" dirty="0">
                <a:solidFill>
                  <a:srgbClr val="F9EEE7"/>
                </a:solidFill>
                <a:latin typeface="Quattrocento" pitchFamily="34" charset="0"/>
              </a:rPr>
              <a:t>PHISHING AWARENESS TRAINING</a:t>
            </a:r>
          </a:p>
          <a:p>
            <a:pPr>
              <a:lnSpc>
                <a:spcPct val="150000"/>
              </a:lnSpc>
            </a:pPr>
            <a:r>
              <a:rPr lang="en-US" sz="2000" dirty="0">
                <a:solidFill>
                  <a:srgbClr val="F9EEE7"/>
                </a:solidFill>
                <a:latin typeface="Quattrocento" pitchFamily="34" charset="0"/>
              </a:rPr>
              <a:t>	          Create a presentation or online training module about phishing attacks. Educate    	          others about recognizing and avoiding phishing emails, websites, and social 	         engineering tactics</a:t>
            </a:r>
          </a:p>
        </p:txBody>
      </p:sp>
    </p:spTree>
  </p:cSld>
  <p:clrMapOvr>
    <a:masterClrMapping/>
  </p:clrMapOvr>
  <mc:AlternateContent xmlns:mc="http://schemas.openxmlformats.org/markup-compatibility/2006">
    <mc:Choice xmlns:p14="http://schemas.microsoft.com/office/powerpoint/2010/main" Requires="p14">
      <p:transition spd="slow" p14:dur="1500" advTm="991">
        <p:split orient="vert"/>
        <p:sndAc>
          <p:stSnd>
            <p:snd r:embed="rId3" name="camera.wav"/>
          </p:stSnd>
        </p:sndAc>
      </p:transition>
    </mc:Choice>
    <mc:Fallback>
      <p:transition spd="slow" advTm="991">
        <p:split orient="vert"/>
        <p:sndAc>
          <p:stSnd>
            <p:snd r:embed="rId3" name="camera.wav"/>
          </p:stSnd>
        </p:sndAc>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8E65C6-0743-5AFF-C2DD-9A8A46CCC382}"/>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BC94B063-9E30-D67B-398C-63981A75D694}"/>
              </a:ext>
            </a:extLst>
          </p:cNvPr>
          <p:cNvPicPr>
            <a:picLocks noChangeAspect="1"/>
          </p:cNvPicPr>
          <p:nvPr/>
        </p:nvPicPr>
        <p:blipFill>
          <a:blip r:embed="rId4"/>
          <a:stretch>
            <a:fillRect/>
          </a:stretch>
        </p:blipFill>
        <p:spPr>
          <a:xfrm>
            <a:off x="0" y="0"/>
            <a:ext cx="14630400" cy="8229600"/>
          </a:xfrm>
          <a:prstGeom prst="rect">
            <a:avLst/>
          </a:prstGeom>
        </p:spPr>
      </p:pic>
      <p:sp>
        <p:nvSpPr>
          <p:cNvPr id="3" name="Shape 0">
            <a:extLst>
              <a:ext uri="{FF2B5EF4-FFF2-40B4-BE49-F238E27FC236}">
                <a16:creationId xmlns:a16="http://schemas.microsoft.com/office/drawing/2014/main" id="{D3CA7175-2381-AB52-71C4-D77C76A5EFA0}"/>
              </a:ext>
            </a:extLst>
          </p:cNvPr>
          <p:cNvSpPr/>
          <p:nvPr/>
        </p:nvSpPr>
        <p:spPr>
          <a:xfrm>
            <a:off x="0" y="0"/>
            <a:ext cx="14630400" cy="8229600"/>
          </a:xfrm>
          <a:prstGeom prst="rect">
            <a:avLst/>
          </a:prstGeom>
          <a:solidFill>
            <a:srgbClr val="123332">
              <a:alpha val="80000"/>
            </a:srgbClr>
          </a:solidFill>
          <a:ln/>
        </p:spPr>
      </p:sp>
      <p:sp>
        <p:nvSpPr>
          <p:cNvPr id="4" name="Text 1">
            <a:extLst>
              <a:ext uri="{FF2B5EF4-FFF2-40B4-BE49-F238E27FC236}">
                <a16:creationId xmlns:a16="http://schemas.microsoft.com/office/drawing/2014/main" id="{430FE299-306B-4C88-9711-3FB3FBF41701}"/>
              </a:ext>
            </a:extLst>
          </p:cNvPr>
          <p:cNvSpPr/>
          <p:nvPr/>
        </p:nvSpPr>
        <p:spPr>
          <a:xfrm>
            <a:off x="837724" y="1216206"/>
            <a:ext cx="7224355" cy="704017"/>
          </a:xfrm>
          <a:prstGeom prst="rect">
            <a:avLst/>
          </a:prstGeom>
          <a:noFill/>
          <a:ln/>
        </p:spPr>
        <p:txBody>
          <a:bodyPr wrap="none" lIns="0" tIns="0" rIns="0" bIns="0" rtlCol="0" anchor="t"/>
          <a:lstStyle/>
          <a:p>
            <a:pPr marL="0" indent="0">
              <a:lnSpc>
                <a:spcPts val="5500"/>
              </a:lnSpc>
              <a:buNone/>
            </a:pPr>
            <a:r>
              <a:rPr lang="en-US" sz="4400" dirty="0">
                <a:solidFill>
                  <a:srgbClr val="FFD9BE"/>
                </a:solidFill>
                <a:latin typeface="Quattrocento" pitchFamily="34" charset="0"/>
                <a:ea typeface="Quattrocento" pitchFamily="34" charset="-122"/>
                <a:cs typeface="Quattrocento" pitchFamily="34" charset="-120"/>
              </a:rPr>
              <a:t>Phishing Awareness Training</a:t>
            </a:r>
            <a:endParaRPr lang="en-US" sz="4400" dirty="0"/>
          </a:p>
        </p:txBody>
      </p:sp>
      <p:sp>
        <p:nvSpPr>
          <p:cNvPr id="5" name="Text 2">
            <a:extLst>
              <a:ext uri="{FF2B5EF4-FFF2-40B4-BE49-F238E27FC236}">
                <a16:creationId xmlns:a16="http://schemas.microsoft.com/office/drawing/2014/main" id="{4B7BD92D-F1A7-72B3-48E8-F100E14C3FFD}"/>
              </a:ext>
            </a:extLst>
          </p:cNvPr>
          <p:cNvSpPr/>
          <p:nvPr/>
        </p:nvSpPr>
        <p:spPr>
          <a:xfrm>
            <a:off x="837724" y="2691442"/>
            <a:ext cx="12954952" cy="4865297"/>
          </a:xfrm>
          <a:prstGeom prst="rect">
            <a:avLst/>
          </a:prstGeom>
          <a:noFill/>
          <a:ln/>
        </p:spPr>
        <p:txBody>
          <a:bodyPr wrap="square" lIns="0" tIns="0" rIns="0" bIns="0" rtlCol="0" anchor="t"/>
          <a:lstStyle/>
          <a:p>
            <a:pPr marL="0" indent="0">
              <a:lnSpc>
                <a:spcPts val="3000"/>
              </a:lnSpc>
              <a:buNone/>
            </a:pPr>
            <a:r>
              <a:rPr lang="en-US" sz="2000" dirty="0">
                <a:solidFill>
                  <a:srgbClr val="F9EEE7"/>
                </a:solidFill>
                <a:latin typeface="Quattrocento" pitchFamily="34" charset="0"/>
              </a:rPr>
              <a:t>“</a:t>
            </a:r>
            <a:r>
              <a:rPr lang="en-US" sz="1850" dirty="0">
                <a:solidFill>
                  <a:srgbClr val="F9EEE7"/>
                </a:solidFill>
                <a:latin typeface="Quattrocento" pitchFamily="34" charset="0"/>
              </a:rPr>
              <a:t>Protect Yourself and Your Organization from Cyber Threats"</a:t>
            </a:r>
          </a:p>
          <a:p>
            <a:pPr marL="0" indent="0">
              <a:lnSpc>
                <a:spcPts val="3000"/>
              </a:lnSpc>
              <a:buNone/>
            </a:pPr>
            <a:endParaRPr lang="en-US" sz="1850" dirty="0">
              <a:solidFill>
                <a:srgbClr val="F9EEE7"/>
              </a:solidFill>
              <a:latin typeface="Quattrocento" pitchFamily="34" charset="0"/>
              <a:ea typeface="Quattrocento" pitchFamily="34" charset="-122"/>
              <a:cs typeface="Quattrocento" pitchFamily="34" charset="-120"/>
            </a:endParaRPr>
          </a:p>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Phishing attacks are a serious threat to individuals and organizations. This presentation will equip you with the knowledge and skills to identify and avoid these dangerous scams.</a:t>
            </a:r>
          </a:p>
          <a:p>
            <a:pPr>
              <a:lnSpc>
                <a:spcPts val="3000"/>
              </a:lnSpc>
            </a:pPr>
            <a:r>
              <a:rPr lang="en-US" sz="1850" dirty="0">
                <a:solidFill>
                  <a:srgbClr val="F9EEE7"/>
                </a:solidFill>
                <a:latin typeface="Quattrocento" pitchFamily="34" charset="0"/>
              </a:rPr>
              <a:t>Phishing attacks pose a serious threat to individuals and organizations. This training session is designed to equip you with the necessary knowledge and practical skills to recognize and avoid these dangerous scams, ensuring your personal and organizational security.</a:t>
            </a:r>
          </a:p>
        </p:txBody>
      </p:sp>
    </p:spTree>
    <p:extLst>
      <p:ext uri="{BB962C8B-B14F-4D97-AF65-F5344CB8AC3E}">
        <p14:creationId xmlns:p14="http://schemas.microsoft.com/office/powerpoint/2010/main" val="734572629"/>
      </p:ext>
    </p:extLst>
  </p:cSld>
  <p:clrMapOvr>
    <a:masterClrMapping/>
  </p:clrMapOvr>
  <mc:AlternateContent xmlns:mc="http://schemas.openxmlformats.org/markup-compatibility/2006">
    <mc:Choice xmlns:p14="http://schemas.microsoft.com/office/powerpoint/2010/main" Requires="p14">
      <p:transition spd="slow" p14:dur="1500" advTm="1743">
        <p:split orient="vert"/>
        <p:sndAc>
          <p:stSnd>
            <p:snd r:embed="rId3" name="camera.wav"/>
          </p:stSnd>
        </p:sndAc>
      </p:transition>
    </mc:Choice>
    <mc:Fallback>
      <p:transition spd="slow" advTm="1743">
        <p:split orient="vert"/>
        <p:sndAc>
          <p:stSnd>
            <p:snd r:embed="rId3" name="camera.wav"/>
          </p:stSnd>
        </p:sndAc>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4"/>
          <a:stretch>
            <a:fillRect/>
          </a:stretch>
        </p:blipFill>
        <p:spPr>
          <a:xfrm>
            <a:off x="-1128713" y="0"/>
            <a:ext cx="15759113" cy="8229600"/>
          </a:xfrm>
          <a:prstGeom prst="rect">
            <a:avLst/>
          </a:prstGeom>
        </p:spPr>
      </p:pic>
      <p:sp>
        <p:nvSpPr>
          <p:cNvPr id="3" name="Shape 0"/>
          <p:cNvSpPr/>
          <p:nvPr/>
        </p:nvSpPr>
        <p:spPr>
          <a:xfrm>
            <a:off x="-1128773" y="-6684"/>
            <a:ext cx="15759113" cy="8229600"/>
          </a:xfrm>
          <a:prstGeom prst="rect">
            <a:avLst/>
          </a:prstGeom>
          <a:solidFill>
            <a:srgbClr val="123332">
              <a:alpha val="80000"/>
            </a:srgbClr>
          </a:solidFill>
          <a:ln/>
        </p:spPr>
        <p:txBody>
          <a:bodyPr/>
          <a:lstStyle/>
          <a:p>
            <a:endParaRPr lang="en-US" dirty="0"/>
          </a:p>
        </p:txBody>
      </p:sp>
      <p:sp>
        <p:nvSpPr>
          <p:cNvPr id="4" name="Text 1"/>
          <p:cNvSpPr/>
          <p:nvPr/>
        </p:nvSpPr>
        <p:spPr>
          <a:xfrm>
            <a:off x="388204" y="296877"/>
            <a:ext cx="5632490" cy="704017"/>
          </a:xfrm>
          <a:prstGeom prst="rect">
            <a:avLst/>
          </a:prstGeom>
          <a:noFill/>
          <a:ln/>
        </p:spPr>
        <p:txBody>
          <a:bodyPr wrap="none" lIns="0" tIns="0" rIns="0" bIns="0" rtlCol="0" anchor="t"/>
          <a:lstStyle/>
          <a:p>
            <a:pPr marL="0" indent="0">
              <a:lnSpc>
                <a:spcPts val="5500"/>
              </a:lnSpc>
              <a:buNone/>
            </a:pPr>
            <a:r>
              <a:rPr lang="en-US" sz="4400" dirty="0">
                <a:solidFill>
                  <a:srgbClr val="FFD9BE"/>
                </a:solidFill>
                <a:latin typeface="Quattrocento" pitchFamily="34" charset="0"/>
                <a:ea typeface="Quattrocento" pitchFamily="34" charset="-122"/>
                <a:cs typeface="Quattrocento" pitchFamily="34" charset="-120"/>
              </a:rPr>
              <a:t>What is Phishing?</a:t>
            </a:r>
            <a:endParaRPr lang="en-US" sz="4400" dirty="0"/>
          </a:p>
        </p:txBody>
      </p:sp>
      <p:sp>
        <p:nvSpPr>
          <p:cNvPr id="5" name="Text 2"/>
          <p:cNvSpPr/>
          <p:nvPr/>
        </p:nvSpPr>
        <p:spPr>
          <a:xfrm>
            <a:off x="388264" y="1273812"/>
            <a:ext cx="14187488" cy="2773905"/>
          </a:xfrm>
          <a:prstGeom prst="rect">
            <a:avLst/>
          </a:prstGeom>
          <a:noFill/>
          <a:ln/>
        </p:spPr>
        <p:txBody>
          <a:bodyPr wrap="square" lIns="0" tIns="0" rIns="0" bIns="0" rtlCol="0" anchor="t"/>
          <a:lstStyle/>
          <a:p>
            <a:pPr>
              <a:lnSpc>
                <a:spcPts val="3000"/>
              </a:lnSpc>
            </a:pPr>
            <a:r>
              <a:rPr lang="en-US" sz="1850" dirty="0">
                <a:solidFill>
                  <a:srgbClr val="F9EEE7"/>
                </a:solidFill>
                <a:latin typeface="Quattrocento" pitchFamily="34" charset="0"/>
              </a:rPr>
              <a:t>Phishing is a cybercrime technique where attackers attempt to deceive individuals into providing sensitive information by impersonating legitimate entities. This information can include:</a:t>
            </a:r>
          </a:p>
          <a:p>
            <a:pPr marL="342900" indent="-342900">
              <a:lnSpc>
                <a:spcPts val="3000"/>
              </a:lnSpc>
              <a:buFont typeface="Arial" panose="020B0604020202020204" pitchFamily="34" charset="0"/>
              <a:buChar char="•"/>
            </a:pPr>
            <a:r>
              <a:rPr lang="en-US" sz="1850" dirty="0">
                <a:solidFill>
                  <a:srgbClr val="F9EEE7"/>
                </a:solidFill>
                <a:latin typeface="Quattrocento" pitchFamily="34" charset="0"/>
              </a:rPr>
              <a:t>Login Credentials: Usernames and passwords for websites, email accounts, or systems.</a:t>
            </a:r>
          </a:p>
          <a:p>
            <a:pPr marL="342900" indent="-342900">
              <a:lnSpc>
                <a:spcPts val="3000"/>
              </a:lnSpc>
              <a:buFont typeface="Arial" panose="020B0604020202020204" pitchFamily="34" charset="0"/>
              <a:buChar char="•"/>
            </a:pPr>
            <a:r>
              <a:rPr lang="en-US" sz="1850" dirty="0">
                <a:solidFill>
                  <a:srgbClr val="F9EEE7"/>
                </a:solidFill>
                <a:latin typeface="Quattrocento" pitchFamily="34" charset="0"/>
              </a:rPr>
              <a:t>Financial Information: Bank account details, credit card numbers, or payment verification codes.</a:t>
            </a:r>
          </a:p>
          <a:p>
            <a:pPr marL="342900" indent="-342900">
              <a:lnSpc>
                <a:spcPts val="3000"/>
              </a:lnSpc>
              <a:buFont typeface="Arial" panose="020B0604020202020204" pitchFamily="34" charset="0"/>
              <a:buChar char="•"/>
            </a:pPr>
            <a:r>
              <a:rPr lang="en-US" sz="1850" dirty="0">
                <a:solidFill>
                  <a:srgbClr val="F9EEE7"/>
                </a:solidFill>
                <a:latin typeface="Quattrocento" pitchFamily="34" charset="0"/>
              </a:rPr>
              <a:t>Personal Identifiable Information (PII): Social Security numbers, addresses, and phone numbers, often used for identity theft</a:t>
            </a:r>
          </a:p>
          <a:p>
            <a:pPr marL="0" indent="0">
              <a:lnSpc>
                <a:spcPts val="3000"/>
              </a:lnSpc>
              <a:buNone/>
            </a:pPr>
            <a:r>
              <a:rPr lang="en-US" sz="1850" dirty="0">
                <a:solidFill>
                  <a:srgbClr val="F9EEE7"/>
                </a:solidFill>
                <a:latin typeface="Quattrocento" pitchFamily="34" charset="0"/>
              </a:rPr>
              <a:t>How Phishing Works</a:t>
            </a:r>
          </a:p>
          <a:p>
            <a:pPr marL="0" indent="0">
              <a:lnSpc>
                <a:spcPts val="3000"/>
              </a:lnSpc>
              <a:buNone/>
            </a:pPr>
            <a:endParaRPr lang="en-US" sz="1850" dirty="0">
              <a:solidFill>
                <a:srgbClr val="F9EEE7"/>
              </a:solidFill>
              <a:latin typeface="Quattrocento" pitchFamily="34" charset="0"/>
              <a:ea typeface="Quattrocento" pitchFamily="34" charset="-122"/>
              <a:cs typeface="Quattrocento" pitchFamily="34" charset="-120"/>
            </a:endParaRPr>
          </a:p>
          <a:p>
            <a:pPr>
              <a:lnSpc>
                <a:spcPts val="3000"/>
              </a:lnSpc>
            </a:pPr>
            <a:endParaRPr lang="en-US" sz="1850" dirty="0">
              <a:solidFill>
                <a:srgbClr val="F9EEE7"/>
              </a:solidFill>
              <a:latin typeface="Quattrocento" pitchFamily="34" charset="0"/>
            </a:endParaRPr>
          </a:p>
          <a:p>
            <a:pPr marL="0" indent="0">
              <a:lnSpc>
                <a:spcPts val="3000"/>
              </a:lnSpc>
              <a:buNone/>
            </a:pPr>
            <a:endParaRPr lang="en-US" sz="1850" dirty="0">
              <a:solidFill>
                <a:srgbClr val="F9EEE7"/>
              </a:solidFill>
              <a:latin typeface="Quattrocento" pitchFamily="34" charset="0"/>
            </a:endParaRPr>
          </a:p>
          <a:p>
            <a:pPr marL="0" indent="0">
              <a:lnSpc>
                <a:spcPts val="3000"/>
              </a:lnSpc>
              <a:buNone/>
            </a:pPr>
            <a:endParaRPr lang="en-US" sz="1850" dirty="0"/>
          </a:p>
        </p:txBody>
      </p:sp>
      <p:sp>
        <p:nvSpPr>
          <p:cNvPr id="6" name="Text 3"/>
          <p:cNvSpPr/>
          <p:nvPr/>
        </p:nvSpPr>
        <p:spPr>
          <a:xfrm>
            <a:off x="388264" y="4316753"/>
            <a:ext cx="2816185" cy="177659"/>
          </a:xfrm>
          <a:prstGeom prst="rect">
            <a:avLst/>
          </a:prstGeom>
          <a:noFill/>
          <a:ln/>
        </p:spPr>
        <p:txBody>
          <a:bodyPr wrap="none" lIns="0" tIns="0" rIns="0" bIns="0" rtlCol="0" anchor="t"/>
          <a:lstStyle/>
          <a:p>
            <a:pPr marL="0" indent="0">
              <a:lnSpc>
                <a:spcPts val="2750"/>
              </a:lnSpc>
              <a:buNone/>
            </a:pPr>
            <a:r>
              <a:rPr lang="en-US" sz="2200" dirty="0">
                <a:solidFill>
                  <a:srgbClr val="FFD9BE"/>
                </a:solidFill>
                <a:latin typeface="Quattrocento" pitchFamily="34" charset="0"/>
                <a:ea typeface="Quattrocento" pitchFamily="34" charset="-122"/>
                <a:cs typeface="Quattrocento" pitchFamily="34" charset="-120"/>
              </a:rPr>
              <a:t>Deception</a:t>
            </a:r>
            <a:endParaRPr lang="en-US" sz="2200" dirty="0"/>
          </a:p>
        </p:txBody>
      </p:sp>
      <p:sp>
        <p:nvSpPr>
          <p:cNvPr id="7" name="Text 4"/>
          <p:cNvSpPr/>
          <p:nvPr/>
        </p:nvSpPr>
        <p:spPr>
          <a:xfrm>
            <a:off x="388204" y="5061087"/>
            <a:ext cx="6485096" cy="3058491"/>
          </a:xfrm>
          <a:prstGeom prst="rect">
            <a:avLst/>
          </a:prstGeom>
          <a:noFill/>
          <a:ln/>
        </p:spPr>
        <p:txBody>
          <a:bodyPr wrap="square" lIns="0" tIns="0" rIns="0" bIns="0" rtlCol="0" anchor="t"/>
          <a:lstStyle/>
          <a:p>
            <a:pPr>
              <a:lnSpc>
                <a:spcPts val="3000"/>
              </a:lnSpc>
            </a:pPr>
            <a:r>
              <a:rPr lang="en-US" sz="1850" dirty="0">
                <a:solidFill>
                  <a:srgbClr val="F9EEE7"/>
                </a:solidFill>
                <a:latin typeface="Quattrocento" pitchFamily="34" charset="0"/>
              </a:rPr>
              <a:t>Attackers use carefully crafted messages or websites to convince victims they are interacting with trusted entities. For example:</a:t>
            </a:r>
          </a:p>
          <a:p>
            <a:pPr marL="342900" indent="-342900">
              <a:lnSpc>
                <a:spcPts val="3000"/>
              </a:lnSpc>
              <a:buFont typeface="Arial" panose="020B0604020202020204" pitchFamily="34" charset="0"/>
              <a:buChar char="•"/>
            </a:pPr>
            <a:r>
              <a:rPr lang="en-US" sz="1850" dirty="0">
                <a:solidFill>
                  <a:srgbClr val="F9EEE7"/>
                </a:solidFill>
                <a:latin typeface="Quattrocento" pitchFamily="34" charset="0"/>
              </a:rPr>
              <a:t>Emails claiming to be from your bank requesting urgent account verification.</a:t>
            </a:r>
          </a:p>
          <a:p>
            <a:pPr marL="342900" indent="-342900">
              <a:lnSpc>
                <a:spcPts val="3000"/>
              </a:lnSpc>
              <a:buFont typeface="Arial" panose="020B0604020202020204" pitchFamily="34" charset="0"/>
              <a:buChar char="•"/>
            </a:pPr>
            <a:r>
              <a:rPr lang="en-US" sz="1850" dirty="0">
                <a:solidFill>
                  <a:srgbClr val="F9EEE7"/>
                </a:solidFill>
                <a:latin typeface="Quattrocento" pitchFamily="34" charset="0"/>
              </a:rPr>
              <a:t>Messages from "HR" asking you to update payroll information</a:t>
            </a:r>
            <a:r>
              <a:rPr lang="en-US" sz="2000" dirty="0"/>
              <a:t>.</a:t>
            </a:r>
            <a:endParaRPr lang="en-US" sz="1850" dirty="0">
              <a:solidFill>
                <a:srgbClr val="F9EEE7"/>
              </a:solidFill>
              <a:latin typeface="Quattrocento" pitchFamily="34" charset="0"/>
            </a:endParaRPr>
          </a:p>
        </p:txBody>
      </p:sp>
      <p:sp>
        <p:nvSpPr>
          <p:cNvPr id="8" name="Text 5"/>
          <p:cNvSpPr/>
          <p:nvPr/>
        </p:nvSpPr>
        <p:spPr>
          <a:xfrm>
            <a:off x="7991407" y="4227923"/>
            <a:ext cx="2816185" cy="177659"/>
          </a:xfrm>
          <a:prstGeom prst="rect">
            <a:avLst/>
          </a:prstGeom>
          <a:noFill/>
          <a:ln/>
        </p:spPr>
        <p:txBody>
          <a:bodyPr wrap="none" lIns="0" tIns="0" rIns="0" bIns="0" rtlCol="0" anchor="t"/>
          <a:lstStyle/>
          <a:p>
            <a:pPr marL="0" indent="0">
              <a:lnSpc>
                <a:spcPts val="2750"/>
              </a:lnSpc>
              <a:buNone/>
            </a:pPr>
            <a:r>
              <a:rPr lang="en-US" sz="2200" dirty="0">
                <a:solidFill>
                  <a:srgbClr val="FFD9BE"/>
                </a:solidFill>
                <a:latin typeface="Quattrocento" pitchFamily="34" charset="0"/>
                <a:ea typeface="Quattrocento" pitchFamily="34" charset="-122"/>
                <a:cs typeface="Quattrocento" pitchFamily="34" charset="-120"/>
              </a:rPr>
              <a:t>Information Theft</a:t>
            </a:r>
            <a:endParaRPr lang="en-US" sz="2200" dirty="0"/>
          </a:p>
        </p:txBody>
      </p:sp>
      <p:sp>
        <p:nvSpPr>
          <p:cNvPr id="9" name="Text 6"/>
          <p:cNvSpPr/>
          <p:nvPr/>
        </p:nvSpPr>
        <p:spPr>
          <a:xfrm>
            <a:off x="8002013" y="5048282"/>
            <a:ext cx="6185535" cy="3067017"/>
          </a:xfrm>
          <a:prstGeom prst="rect">
            <a:avLst/>
          </a:prstGeom>
          <a:noFill/>
          <a:ln/>
        </p:spPr>
        <p:txBody>
          <a:bodyPr wrap="square" lIns="0" tIns="0" rIns="0" bIns="0" rtlCol="0" anchor="t"/>
          <a:lstStyle/>
          <a:p>
            <a:pPr>
              <a:lnSpc>
                <a:spcPts val="3000"/>
              </a:lnSpc>
            </a:pPr>
            <a:r>
              <a:rPr lang="en-US" sz="1850" dirty="0">
                <a:solidFill>
                  <a:srgbClr val="F9EEE7"/>
                </a:solidFill>
                <a:latin typeface="Quattrocento" pitchFamily="34" charset="0"/>
              </a:rPr>
              <a:t>The end goal of phishing is to steal sensitive data for:</a:t>
            </a:r>
          </a:p>
          <a:p>
            <a:pPr marL="342900" indent="-342900">
              <a:lnSpc>
                <a:spcPts val="3000"/>
              </a:lnSpc>
              <a:buFont typeface="Arial" panose="020B0604020202020204" pitchFamily="34" charset="0"/>
              <a:buChar char="•"/>
            </a:pPr>
            <a:r>
              <a:rPr lang="en-US" sz="1850" dirty="0">
                <a:solidFill>
                  <a:srgbClr val="F9EEE7"/>
                </a:solidFill>
                <a:latin typeface="Quattrocento" pitchFamily="34" charset="0"/>
              </a:rPr>
              <a:t>Financial Fraud: Unauthorized transactions or draining bank accounts.</a:t>
            </a:r>
          </a:p>
          <a:p>
            <a:pPr marL="342900" indent="-342900">
              <a:lnSpc>
                <a:spcPts val="3000"/>
              </a:lnSpc>
              <a:buFont typeface="Arial" panose="020B0604020202020204" pitchFamily="34" charset="0"/>
              <a:buChar char="•"/>
            </a:pPr>
            <a:r>
              <a:rPr lang="en-US" sz="1850" dirty="0">
                <a:solidFill>
                  <a:srgbClr val="F9EEE7"/>
                </a:solidFill>
                <a:latin typeface="Quattrocento" pitchFamily="34" charset="0"/>
              </a:rPr>
              <a:t>Identity Theft: Using stolen PII to open new accounts or apply for loans.</a:t>
            </a:r>
          </a:p>
          <a:p>
            <a:pPr marL="342900" indent="-342900">
              <a:lnSpc>
                <a:spcPts val="3000"/>
              </a:lnSpc>
              <a:buFont typeface="Arial" panose="020B0604020202020204" pitchFamily="34" charset="0"/>
              <a:buChar char="•"/>
            </a:pPr>
            <a:r>
              <a:rPr lang="en-US" sz="1850" dirty="0">
                <a:solidFill>
                  <a:srgbClr val="F9EEE7"/>
                </a:solidFill>
                <a:latin typeface="Quattrocento" pitchFamily="34" charset="0"/>
              </a:rPr>
              <a:t>Corporate Espionage: Gaining access to sensitive organizational information.</a:t>
            </a:r>
          </a:p>
          <a:p>
            <a:pPr marL="0" indent="0">
              <a:lnSpc>
                <a:spcPts val="3000"/>
              </a:lnSpc>
              <a:buNone/>
            </a:pPr>
            <a:endParaRPr lang="en-US" sz="1850" dirty="0"/>
          </a:p>
        </p:txBody>
      </p:sp>
    </p:spTree>
  </p:cSld>
  <p:clrMapOvr>
    <a:masterClrMapping/>
  </p:clrMapOvr>
  <mc:AlternateContent xmlns:mc="http://schemas.openxmlformats.org/markup-compatibility/2006">
    <mc:Choice xmlns:p14="http://schemas.microsoft.com/office/powerpoint/2010/main" Requires="p14">
      <p:transition spd="slow" p14:dur="1500" advTm="1908">
        <p:split orient="vert"/>
        <p:sndAc>
          <p:stSnd>
            <p:snd r:embed="rId3" name="camera.wav"/>
          </p:stSnd>
        </p:sndAc>
      </p:transition>
    </mc:Choice>
    <mc:Fallback>
      <p:transition spd="slow" advTm="1908">
        <p:split orient="vert"/>
        <p:sndAc>
          <p:stSnd>
            <p:snd r:embed="rId3" name="camera.wav"/>
          </p:stSnd>
        </p:sndAc>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4"/>
          <a:stretch>
            <a:fillRect/>
          </a:stretch>
        </p:blipFill>
        <p:spPr>
          <a:xfrm>
            <a:off x="0" y="0"/>
            <a:ext cx="14630400" cy="8229600"/>
          </a:xfrm>
          <a:prstGeom prst="rect">
            <a:avLst/>
          </a:prstGeom>
        </p:spPr>
      </p:pic>
      <p:sp>
        <p:nvSpPr>
          <p:cNvPr id="3" name="Shape 0"/>
          <p:cNvSpPr/>
          <p:nvPr/>
        </p:nvSpPr>
        <p:spPr>
          <a:xfrm>
            <a:off x="0" y="19764"/>
            <a:ext cx="14630400" cy="8229600"/>
          </a:xfrm>
          <a:prstGeom prst="rect">
            <a:avLst/>
          </a:prstGeom>
          <a:solidFill>
            <a:srgbClr val="123332">
              <a:alpha val="80000"/>
            </a:srgbClr>
          </a:solidFill>
          <a:ln/>
        </p:spPr>
      </p:sp>
      <p:sp>
        <p:nvSpPr>
          <p:cNvPr id="4" name="Text 1"/>
          <p:cNvSpPr/>
          <p:nvPr/>
        </p:nvSpPr>
        <p:spPr>
          <a:xfrm>
            <a:off x="837724" y="663773"/>
            <a:ext cx="6389727" cy="704017"/>
          </a:xfrm>
          <a:prstGeom prst="rect">
            <a:avLst/>
          </a:prstGeom>
          <a:noFill/>
          <a:ln/>
        </p:spPr>
        <p:txBody>
          <a:bodyPr wrap="none" lIns="0" tIns="0" rIns="0" bIns="0" rtlCol="0" anchor="t"/>
          <a:lstStyle/>
          <a:p>
            <a:pPr marL="0" indent="0">
              <a:lnSpc>
                <a:spcPts val="5500"/>
              </a:lnSpc>
              <a:buNone/>
            </a:pPr>
            <a:r>
              <a:rPr lang="en-US" sz="4400" dirty="0">
                <a:solidFill>
                  <a:srgbClr val="FFD9BE"/>
                </a:solidFill>
                <a:latin typeface="Quattrocento" pitchFamily="34" charset="0"/>
                <a:ea typeface="Quattrocento" pitchFamily="34" charset="-122"/>
                <a:cs typeface="Quattrocento" pitchFamily="34" charset="-120"/>
              </a:rPr>
              <a:t>Types of Phishing Attacks</a:t>
            </a:r>
            <a:endParaRPr lang="en-US" sz="4400" dirty="0"/>
          </a:p>
        </p:txBody>
      </p:sp>
      <p:sp>
        <p:nvSpPr>
          <p:cNvPr id="5" name="Text 2"/>
          <p:cNvSpPr/>
          <p:nvPr/>
        </p:nvSpPr>
        <p:spPr>
          <a:xfrm>
            <a:off x="837724" y="1669136"/>
            <a:ext cx="12954952" cy="383024"/>
          </a:xfrm>
          <a:prstGeom prst="rect">
            <a:avLst/>
          </a:prstGeom>
          <a:noFill/>
          <a:ln/>
        </p:spPr>
        <p:txBody>
          <a:bodyPr wrap="non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There are many different types of phishing attacks, each with its own characteristics and tactics.</a:t>
            </a:r>
            <a:endParaRPr lang="en-US" sz="1850" dirty="0"/>
          </a:p>
        </p:txBody>
      </p:sp>
      <p:sp>
        <p:nvSpPr>
          <p:cNvPr id="6" name="Shape 3"/>
          <p:cNvSpPr/>
          <p:nvPr/>
        </p:nvSpPr>
        <p:spPr>
          <a:xfrm>
            <a:off x="837724" y="2580202"/>
            <a:ext cx="4158734" cy="2506266"/>
          </a:xfrm>
          <a:prstGeom prst="roundRect">
            <a:avLst>
              <a:gd name="adj" fmla="val 1433"/>
            </a:avLst>
          </a:prstGeom>
          <a:solidFill>
            <a:srgbClr val="315251"/>
          </a:solidFill>
          <a:ln/>
        </p:spPr>
      </p:sp>
      <p:sp>
        <p:nvSpPr>
          <p:cNvPr id="7" name="Text 4"/>
          <p:cNvSpPr/>
          <p:nvPr/>
        </p:nvSpPr>
        <p:spPr>
          <a:xfrm>
            <a:off x="1077039" y="2891313"/>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9EEE7"/>
                </a:solidFill>
                <a:latin typeface="Quattrocento" pitchFamily="34" charset="0"/>
                <a:ea typeface="Quattrocento" pitchFamily="34" charset="-122"/>
                <a:cs typeface="Quattrocento" pitchFamily="34" charset="-120"/>
              </a:rPr>
              <a:t>Email Phishing</a:t>
            </a:r>
            <a:endParaRPr lang="en-US" sz="2200" dirty="0"/>
          </a:p>
        </p:txBody>
      </p:sp>
      <p:sp>
        <p:nvSpPr>
          <p:cNvPr id="8" name="Text 5"/>
          <p:cNvSpPr/>
          <p:nvPr/>
        </p:nvSpPr>
        <p:spPr>
          <a:xfrm>
            <a:off x="1077038" y="3328629"/>
            <a:ext cx="3680103" cy="1149072"/>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The most common type, where attackers send emails that appear to be from legitimate sources.</a:t>
            </a:r>
            <a:endParaRPr lang="en-US" sz="1850" dirty="0"/>
          </a:p>
        </p:txBody>
      </p:sp>
      <p:sp>
        <p:nvSpPr>
          <p:cNvPr id="9" name="Shape 6"/>
          <p:cNvSpPr/>
          <p:nvPr/>
        </p:nvSpPr>
        <p:spPr>
          <a:xfrm>
            <a:off x="5385404" y="2580202"/>
            <a:ext cx="4158734" cy="2506266"/>
          </a:xfrm>
          <a:prstGeom prst="roundRect">
            <a:avLst>
              <a:gd name="adj" fmla="val 1433"/>
            </a:avLst>
          </a:prstGeom>
          <a:solidFill>
            <a:srgbClr val="315251"/>
          </a:solidFill>
          <a:ln/>
        </p:spPr>
      </p:sp>
      <p:sp>
        <p:nvSpPr>
          <p:cNvPr id="10" name="Text 7"/>
          <p:cNvSpPr/>
          <p:nvPr/>
        </p:nvSpPr>
        <p:spPr>
          <a:xfrm>
            <a:off x="5624720" y="2819518"/>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9EEE7"/>
                </a:solidFill>
                <a:latin typeface="Quattrocento" pitchFamily="34" charset="0"/>
                <a:ea typeface="Quattrocento" pitchFamily="34" charset="-122"/>
                <a:cs typeface="Quattrocento" pitchFamily="34" charset="-120"/>
              </a:rPr>
              <a:t>SMS Phishing</a:t>
            </a:r>
            <a:endParaRPr lang="en-US" sz="2200" dirty="0"/>
          </a:p>
        </p:txBody>
      </p:sp>
      <p:sp>
        <p:nvSpPr>
          <p:cNvPr id="11" name="Text 8"/>
          <p:cNvSpPr/>
          <p:nvPr/>
        </p:nvSpPr>
        <p:spPr>
          <a:xfrm>
            <a:off x="5624720" y="3315056"/>
            <a:ext cx="3680103" cy="1532096"/>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Attackers use text messages to lure victims into clicking malicious links or providing sensitive information.</a:t>
            </a:r>
            <a:endParaRPr lang="en-US" sz="1850" dirty="0"/>
          </a:p>
        </p:txBody>
      </p:sp>
      <p:sp>
        <p:nvSpPr>
          <p:cNvPr id="12" name="Shape 9"/>
          <p:cNvSpPr/>
          <p:nvPr/>
        </p:nvSpPr>
        <p:spPr>
          <a:xfrm>
            <a:off x="9933086" y="2495786"/>
            <a:ext cx="4158734" cy="2506266"/>
          </a:xfrm>
          <a:prstGeom prst="roundRect">
            <a:avLst>
              <a:gd name="adj" fmla="val 1433"/>
            </a:avLst>
          </a:prstGeom>
          <a:solidFill>
            <a:srgbClr val="315251"/>
          </a:solidFill>
          <a:ln/>
        </p:spPr>
      </p:sp>
      <p:sp>
        <p:nvSpPr>
          <p:cNvPr id="13" name="Text 10"/>
          <p:cNvSpPr/>
          <p:nvPr/>
        </p:nvSpPr>
        <p:spPr>
          <a:xfrm>
            <a:off x="10172402" y="2735102"/>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9EEE7"/>
                </a:solidFill>
                <a:latin typeface="Quattrocento" pitchFamily="34" charset="0"/>
                <a:ea typeface="Quattrocento" pitchFamily="34" charset="-122"/>
                <a:cs typeface="Quattrocento" pitchFamily="34" charset="-120"/>
              </a:rPr>
              <a:t>Website Phishing</a:t>
            </a:r>
            <a:endParaRPr lang="en-US" sz="2200" dirty="0"/>
          </a:p>
        </p:txBody>
      </p:sp>
      <p:sp>
        <p:nvSpPr>
          <p:cNvPr id="14" name="Text 11"/>
          <p:cNvSpPr/>
          <p:nvPr/>
        </p:nvSpPr>
        <p:spPr>
          <a:xfrm>
            <a:off x="10172402" y="3230640"/>
            <a:ext cx="3680103" cy="1532096"/>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Attackers create fake websites that mimic legitimate websites to steal login credentials or credit card information.</a:t>
            </a:r>
            <a:endParaRPr lang="en-US" sz="1850" dirty="0"/>
          </a:p>
        </p:txBody>
      </p:sp>
      <p:sp>
        <p:nvSpPr>
          <p:cNvPr id="15" name="Shape 6">
            <a:extLst>
              <a:ext uri="{FF2B5EF4-FFF2-40B4-BE49-F238E27FC236}">
                <a16:creationId xmlns:a16="http://schemas.microsoft.com/office/drawing/2014/main" id="{B64778C3-D873-6C52-CA5D-230ED755EA3D}"/>
              </a:ext>
            </a:extLst>
          </p:cNvPr>
          <p:cNvSpPr/>
          <p:nvPr/>
        </p:nvSpPr>
        <p:spPr>
          <a:xfrm>
            <a:off x="5385404" y="5325784"/>
            <a:ext cx="4158734" cy="2506266"/>
          </a:xfrm>
          <a:prstGeom prst="roundRect">
            <a:avLst>
              <a:gd name="adj" fmla="val 1433"/>
            </a:avLst>
          </a:prstGeom>
          <a:solidFill>
            <a:srgbClr val="315251"/>
          </a:solidFill>
          <a:ln/>
        </p:spPr>
        <p:txBody>
          <a:bodyPr/>
          <a:lstStyle/>
          <a:p>
            <a:endParaRPr lang="en-US" sz="2200" dirty="0">
              <a:solidFill>
                <a:srgbClr val="F9EEE7"/>
              </a:solidFill>
              <a:latin typeface="Quattrocento" pitchFamily="34" charset="0"/>
            </a:endParaRPr>
          </a:p>
          <a:p>
            <a:r>
              <a:rPr lang="en-US" sz="2200" dirty="0">
                <a:solidFill>
                  <a:srgbClr val="F9EEE7"/>
                </a:solidFill>
                <a:latin typeface="Quattrocento" pitchFamily="34" charset="0"/>
              </a:rPr>
              <a:t>Clone Phishing</a:t>
            </a:r>
          </a:p>
          <a:p>
            <a:endParaRPr lang="en-US" sz="2200" dirty="0">
              <a:solidFill>
                <a:srgbClr val="F9EEE7"/>
              </a:solidFill>
              <a:latin typeface="Quattrocento" pitchFamily="34" charset="0"/>
            </a:endParaRPr>
          </a:p>
          <a:p>
            <a:pPr>
              <a:lnSpc>
                <a:spcPts val="3000"/>
              </a:lnSpc>
            </a:pPr>
            <a:r>
              <a:rPr lang="en-US" sz="1850" dirty="0">
                <a:solidFill>
                  <a:srgbClr val="F9EEE7"/>
                </a:solidFill>
                <a:latin typeface="Quattrocento" pitchFamily="34" charset="0"/>
              </a:rPr>
              <a:t>Attackers replicate legitimate emails but replace the links with malicious ones.</a:t>
            </a:r>
          </a:p>
        </p:txBody>
      </p:sp>
      <p:sp>
        <p:nvSpPr>
          <p:cNvPr id="16" name="Shape 6">
            <a:extLst>
              <a:ext uri="{FF2B5EF4-FFF2-40B4-BE49-F238E27FC236}">
                <a16:creationId xmlns:a16="http://schemas.microsoft.com/office/drawing/2014/main" id="{2C5FB513-F93B-A123-A5DA-982EFCD947B7}"/>
              </a:ext>
            </a:extLst>
          </p:cNvPr>
          <p:cNvSpPr/>
          <p:nvPr/>
        </p:nvSpPr>
        <p:spPr>
          <a:xfrm>
            <a:off x="10007902" y="5325784"/>
            <a:ext cx="4158734" cy="2506266"/>
          </a:xfrm>
          <a:prstGeom prst="roundRect">
            <a:avLst>
              <a:gd name="adj" fmla="val 1433"/>
            </a:avLst>
          </a:prstGeom>
          <a:solidFill>
            <a:srgbClr val="315251"/>
          </a:solidFill>
          <a:ln/>
        </p:spPr>
        <p:txBody>
          <a:bodyPr/>
          <a:lstStyle/>
          <a:p>
            <a:endParaRPr lang="en-US" dirty="0"/>
          </a:p>
          <a:p>
            <a:r>
              <a:rPr lang="en-US" sz="2200" dirty="0">
                <a:solidFill>
                  <a:srgbClr val="F9EEE7"/>
                </a:solidFill>
                <a:latin typeface="Quattrocento" pitchFamily="34" charset="0"/>
              </a:rPr>
              <a:t>Voice Phishing</a:t>
            </a:r>
          </a:p>
          <a:p>
            <a:endParaRPr lang="en-US" sz="1600" dirty="0"/>
          </a:p>
          <a:p>
            <a:pPr>
              <a:lnSpc>
                <a:spcPts val="3000"/>
              </a:lnSpc>
            </a:pPr>
            <a:r>
              <a:rPr lang="en-US" sz="1850" dirty="0">
                <a:solidFill>
                  <a:srgbClr val="F9EEE7"/>
                </a:solidFill>
                <a:latin typeface="Quattrocento" pitchFamily="34" charset="0"/>
              </a:rPr>
              <a:t>Phishing conducted over the phone, where attackers impersonate trusted entities to extract information or money</a:t>
            </a:r>
            <a:r>
              <a:rPr lang="en-US" dirty="0"/>
              <a:t>.</a:t>
            </a:r>
          </a:p>
        </p:txBody>
      </p:sp>
      <p:sp>
        <p:nvSpPr>
          <p:cNvPr id="17" name="Shape 6">
            <a:extLst>
              <a:ext uri="{FF2B5EF4-FFF2-40B4-BE49-F238E27FC236}">
                <a16:creationId xmlns:a16="http://schemas.microsoft.com/office/drawing/2014/main" id="{C43BF5D9-C47C-293F-EF28-6466763EACC6}"/>
              </a:ext>
            </a:extLst>
          </p:cNvPr>
          <p:cNvSpPr/>
          <p:nvPr/>
        </p:nvSpPr>
        <p:spPr>
          <a:xfrm>
            <a:off x="807809" y="5325784"/>
            <a:ext cx="4158734" cy="2506266"/>
          </a:xfrm>
          <a:prstGeom prst="roundRect">
            <a:avLst>
              <a:gd name="adj" fmla="val 1433"/>
            </a:avLst>
          </a:prstGeom>
          <a:solidFill>
            <a:srgbClr val="315251"/>
          </a:solidFill>
          <a:ln/>
        </p:spPr>
        <p:txBody>
          <a:bodyPr/>
          <a:lstStyle/>
          <a:p>
            <a:endParaRPr lang="en-US" sz="2200" dirty="0">
              <a:solidFill>
                <a:srgbClr val="F9EEE7"/>
              </a:solidFill>
              <a:latin typeface="Quattrocento" pitchFamily="34" charset="0"/>
            </a:endParaRPr>
          </a:p>
          <a:p>
            <a:r>
              <a:rPr lang="en-US" sz="2200" dirty="0">
                <a:solidFill>
                  <a:srgbClr val="F9EEE7"/>
                </a:solidFill>
                <a:latin typeface="Quattrocento" pitchFamily="34" charset="0"/>
              </a:rPr>
              <a:t>Spear Phishing:</a:t>
            </a:r>
          </a:p>
          <a:p>
            <a:endParaRPr lang="en-US" sz="2200" dirty="0">
              <a:solidFill>
                <a:srgbClr val="F9EEE7"/>
              </a:solidFill>
              <a:latin typeface="Quattrocento" pitchFamily="34" charset="0"/>
            </a:endParaRPr>
          </a:p>
          <a:p>
            <a:pPr>
              <a:lnSpc>
                <a:spcPts val="3000"/>
              </a:lnSpc>
            </a:pPr>
            <a:r>
              <a:rPr lang="en-US" sz="1850" dirty="0">
                <a:solidFill>
                  <a:srgbClr val="F9EEE7"/>
                </a:solidFill>
                <a:latin typeface="Quattrocento" pitchFamily="34" charset="0"/>
              </a:rPr>
              <a:t>  Highly targeted phishing that   focuses on specific individuals or organizations.</a:t>
            </a:r>
          </a:p>
        </p:txBody>
      </p:sp>
    </p:spTree>
  </p:cSld>
  <p:clrMapOvr>
    <a:masterClrMapping/>
  </p:clrMapOvr>
  <mc:AlternateContent xmlns:mc="http://schemas.openxmlformats.org/markup-compatibility/2006">
    <mc:Choice xmlns:p14="http://schemas.microsoft.com/office/powerpoint/2010/main" Requires="p14">
      <p:transition spd="slow" p14:dur="1500" advTm="1301">
        <p:split orient="vert"/>
        <p:sndAc>
          <p:stSnd>
            <p:snd r:embed="rId3" name="camera.wav"/>
          </p:stSnd>
        </p:sndAc>
      </p:transition>
    </mc:Choice>
    <mc:Fallback>
      <p:transition spd="slow" advTm="1301">
        <p:split orient="vert"/>
        <p:sndAc>
          <p:stSnd>
            <p:snd r:embed="rId3" name="camera.wav"/>
          </p:stSnd>
        </p:sndAc>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4"/>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23332">
              <a:alpha val="80000"/>
            </a:srgbClr>
          </a:solidFill>
          <a:ln/>
        </p:spPr>
      </p:sp>
      <p:sp>
        <p:nvSpPr>
          <p:cNvPr id="4" name="Text 1"/>
          <p:cNvSpPr/>
          <p:nvPr/>
        </p:nvSpPr>
        <p:spPr>
          <a:xfrm>
            <a:off x="790932" y="623054"/>
            <a:ext cx="6825496" cy="664607"/>
          </a:xfrm>
          <a:prstGeom prst="rect">
            <a:avLst/>
          </a:prstGeom>
          <a:noFill/>
          <a:ln/>
        </p:spPr>
        <p:txBody>
          <a:bodyPr wrap="none" lIns="0" tIns="0" rIns="0" bIns="0" rtlCol="0" anchor="t"/>
          <a:lstStyle/>
          <a:p>
            <a:pPr marL="0" indent="0">
              <a:lnSpc>
                <a:spcPts val="5200"/>
              </a:lnSpc>
              <a:buNone/>
            </a:pPr>
            <a:r>
              <a:rPr lang="en-US" sz="4150" dirty="0">
                <a:solidFill>
                  <a:srgbClr val="FFD9BE"/>
                </a:solidFill>
                <a:latin typeface="Quattrocento" pitchFamily="34" charset="0"/>
                <a:ea typeface="Quattrocento" pitchFamily="34" charset="-122"/>
                <a:cs typeface="Quattrocento" pitchFamily="34" charset="-120"/>
              </a:rPr>
              <a:t>Anatomy of a Phishing Email</a:t>
            </a:r>
            <a:endParaRPr lang="en-US" sz="4150" dirty="0"/>
          </a:p>
        </p:txBody>
      </p:sp>
      <p:sp>
        <p:nvSpPr>
          <p:cNvPr id="5" name="Text 2"/>
          <p:cNvSpPr/>
          <p:nvPr/>
        </p:nvSpPr>
        <p:spPr>
          <a:xfrm>
            <a:off x="790931" y="1448753"/>
            <a:ext cx="13048536" cy="389692"/>
          </a:xfrm>
          <a:prstGeom prst="rect">
            <a:avLst/>
          </a:prstGeom>
          <a:noFill/>
          <a:ln/>
        </p:spPr>
        <p:txBody>
          <a:bodyPr wrap="none" lIns="0" tIns="0" rIns="0" bIns="0" rtlCol="0" anchor="t"/>
          <a:lstStyle/>
          <a:p>
            <a:pPr marL="0" indent="0">
              <a:lnSpc>
                <a:spcPts val="2800"/>
              </a:lnSpc>
              <a:buNone/>
            </a:pPr>
            <a:r>
              <a:rPr lang="en-US" sz="1750" dirty="0">
                <a:solidFill>
                  <a:srgbClr val="F9EEE7"/>
                </a:solidFill>
                <a:latin typeface="Quattrocento" pitchFamily="34" charset="0"/>
                <a:ea typeface="Quattrocento" pitchFamily="34" charset="-122"/>
                <a:cs typeface="Quattrocento" pitchFamily="34" charset="-120"/>
              </a:rPr>
              <a:t>Phishing emails often contain specific elements designed to trick victims into taking action.</a:t>
            </a:r>
          </a:p>
          <a:p>
            <a:pPr marL="0" indent="0">
              <a:lnSpc>
                <a:spcPts val="2800"/>
              </a:lnSpc>
              <a:buNone/>
            </a:pPr>
            <a:endParaRPr lang="en-US" sz="1750" dirty="0">
              <a:solidFill>
                <a:srgbClr val="F9EEE7"/>
              </a:solidFill>
              <a:latin typeface="Quattrocento" pitchFamily="34" charset="0"/>
              <a:ea typeface="Quattrocento" pitchFamily="34" charset="-122"/>
              <a:cs typeface="Quattrocento" pitchFamily="34" charset="-120"/>
            </a:endParaRPr>
          </a:p>
          <a:p>
            <a:pPr marL="0" indent="0">
              <a:lnSpc>
                <a:spcPts val="2800"/>
              </a:lnSpc>
              <a:buNone/>
            </a:pPr>
            <a:r>
              <a:rPr lang="en-US" sz="1750" dirty="0">
                <a:solidFill>
                  <a:srgbClr val="F9EEE7"/>
                </a:solidFill>
                <a:latin typeface="Quattrocento" pitchFamily="34" charset="0"/>
                <a:ea typeface="Quattrocento" pitchFamily="34" charset="-122"/>
                <a:cs typeface="Quattrocento" pitchFamily="34" charset="-120"/>
              </a:rPr>
              <a:t> </a:t>
            </a:r>
            <a:endParaRPr lang="en-US" sz="1750" dirty="0"/>
          </a:p>
        </p:txBody>
      </p:sp>
      <p:pic>
        <p:nvPicPr>
          <p:cNvPr id="6" name="Image 1" descr="preencoded.png"/>
          <p:cNvPicPr>
            <a:picLocks noChangeAspect="1"/>
          </p:cNvPicPr>
          <p:nvPr/>
        </p:nvPicPr>
        <p:blipFill>
          <a:blip r:embed="rId5"/>
          <a:stretch>
            <a:fillRect/>
          </a:stretch>
        </p:blipFill>
        <p:spPr>
          <a:xfrm>
            <a:off x="790932" y="2242304"/>
            <a:ext cx="564952" cy="564952"/>
          </a:xfrm>
          <a:prstGeom prst="rect">
            <a:avLst/>
          </a:prstGeom>
        </p:spPr>
      </p:pic>
      <p:sp>
        <p:nvSpPr>
          <p:cNvPr id="7" name="Text 3"/>
          <p:cNvSpPr/>
          <p:nvPr/>
        </p:nvSpPr>
        <p:spPr>
          <a:xfrm>
            <a:off x="790932" y="3033236"/>
            <a:ext cx="2658666" cy="332303"/>
          </a:xfrm>
          <a:prstGeom prst="rect">
            <a:avLst/>
          </a:prstGeom>
          <a:noFill/>
          <a:ln/>
        </p:spPr>
        <p:txBody>
          <a:bodyPr wrap="none" lIns="0" tIns="0" rIns="0" bIns="0" rtlCol="0" anchor="t"/>
          <a:lstStyle/>
          <a:p>
            <a:pPr marL="0" indent="0" algn="l">
              <a:lnSpc>
                <a:spcPts val="2600"/>
              </a:lnSpc>
              <a:buNone/>
            </a:pPr>
            <a:r>
              <a:rPr lang="en-US" sz="2050" dirty="0">
                <a:solidFill>
                  <a:srgbClr val="F9EEE7"/>
                </a:solidFill>
                <a:latin typeface="Quattrocento" pitchFamily="34" charset="0"/>
                <a:ea typeface="Quattrocento" pitchFamily="34" charset="-122"/>
                <a:cs typeface="Quattrocento" pitchFamily="34" charset="-120"/>
              </a:rPr>
              <a:t>Urgency</a:t>
            </a:r>
            <a:endParaRPr lang="en-US" sz="2050" dirty="0"/>
          </a:p>
        </p:txBody>
      </p:sp>
      <p:sp>
        <p:nvSpPr>
          <p:cNvPr id="8" name="Text 4"/>
          <p:cNvSpPr/>
          <p:nvPr/>
        </p:nvSpPr>
        <p:spPr>
          <a:xfrm>
            <a:off x="790932" y="3501033"/>
            <a:ext cx="6524268" cy="1671877"/>
          </a:xfrm>
          <a:prstGeom prst="rect">
            <a:avLst/>
          </a:prstGeom>
          <a:noFill/>
          <a:ln/>
        </p:spPr>
        <p:txBody>
          <a:bodyPr wrap="square" lIns="0" tIns="0" rIns="0" bIns="0" rtlCol="0" anchor="t"/>
          <a:lstStyle/>
          <a:p>
            <a:pPr marL="0" indent="0" algn="l">
              <a:lnSpc>
                <a:spcPts val="2800"/>
              </a:lnSpc>
              <a:buNone/>
            </a:pPr>
            <a:r>
              <a:rPr lang="en-US" sz="1750" dirty="0">
                <a:solidFill>
                  <a:srgbClr val="F9EEE7"/>
                </a:solidFill>
                <a:latin typeface="Quattrocento" pitchFamily="34" charset="0"/>
                <a:ea typeface="Quattrocento" pitchFamily="34" charset="-122"/>
                <a:cs typeface="Quattrocento" pitchFamily="34" charset="-120"/>
              </a:rPr>
              <a:t>Attackers create a sense of urgency, pressuring victims to act quickly without thinking critically.</a:t>
            </a:r>
          </a:p>
          <a:p>
            <a:pPr marL="0" indent="0" algn="l">
              <a:lnSpc>
                <a:spcPts val="2800"/>
              </a:lnSpc>
              <a:buNone/>
            </a:pPr>
            <a:r>
              <a:rPr lang="en-US" sz="1750" dirty="0">
                <a:solidFill>
                  <a:srgbClr val="F9EEE7"/>
                </a:solidFill>
                <a:latin typeface="Quattrocento" pitchFamily="34" charset="0"/>
              </a:rPr>
              <a:t>This triggers a "fight or flight" response, bypassing logical thinking and promoting rash actions.</a:t>
            </a:r>
          </a:p>
        </p:txBody>
      </p:sp>
      <p:pic>
        <p:nvPicPr>
          <p:cNvPr id="9" name="Image 2" descr="preencoded.png"/>
          <p:cNvPicPr>
            <a:picLocks noChangeAspect="1"/>
          </p:cNvPicPr>
          <p:nvPr/>
        </p:nvPicPr>
        <p:blipFill>
          <a:blip r:embed="rId6"/>
          <a:stretch>
            <a:fillRect/>
          </a:stretch>
        </p:blipFill>
        <p:spPr>
          <a:xfrm>
            <a:off x="7616428" y="2240371"/>
            <a:ext cx="766461" cy="564952"/>
          </a:xfrm>
          <a:prstGeom prst="rect">
            <a:avLst/>
          </a:prstGeom>
        </p:spPr>
      </p:pic>
      <p:sp>
        <p:nvSpPr>
          <p:cNvPr id="10" name="Text 5"/>
          <p:cNvSpPr/>
          <p:nvPr/>
        </p:nvSpPr>
        <p:spPr>
          <a:xfrm>
            <a:off x="7616428" y="3077913"/>
            <a:ext cx="3606967" cy="332303"/>
          </a:xfrm>
          <a:prstGeom prst="rect">
            <a:avLst/>
          </a:prstGeom>
          <a:noFill/>
          <a:ln/>
        </p:spPr>
        <p:txBody>
          <a:bodyPr wrap="none" lIns="0" tIns="0" rIns="0" bIns="0" rtlCol="0" anchor="t"/>
          <a:lstStyle/>
          <a:p>
            <a:pPr marL="0" indent="0" algn="l">
              <a:lnSpc>
                <a:spcPts val="2600"/>
              </a:lnSpc>
              <a:buNone/>
            </a:pPr>
            <a:r>
              <a:rPr lang="en-US" sz="2050" dirty="0">
                <a:solidFill>
                  <a:srgbClr val="F9EEE7"/>
                </a:solidFill>
                <a:latin typeface="Quattrocento" pitchFamily="34" charset="0"/>
                <a:ea typeface="Quattrocento" pitchFamily="34" charset="-122"/>
                <a:cs typeface="Quattrocento" pitchFamily="34" charset="-120"/>
              </a:rPr>
              <a:t>Warning</a:t>
            </a:r>
            <a:endParaRPr lang="en-US" sz="2050" dirty="0"/>
          </a:p>
        </p:txBody>
      </p:sp>
      <p:sp>
        <p:nvSpPr>
          <p:cNvPr id="11" name="Text 6"/>
          <p:cNvSpPr/>
          <p:nvPr/>
        </p:nvSpPr>
        <p:spPr>
          <a:xfrm>
            <a:off x="7616428" y="3545710"/>
            <a:ext cx="6743343" cy="1551534"/>
          </a:xfrm>
          <a:prstGeom prst="rect">
            <a:avLst/>
          </a:prstGeom>
          <a:noFill/>
          <a:ln/>
        </p:spPr>
        <p:txBody>
          <a:bodyPr wrap="square" lIns="0" tIns="0" rIns="0" bIns="0" rtlCol="0" anchor="t"/>
          <a:lstStyle/>
          <a:p>
            <a:pPr marL="0" indent="0" algn="l">
              <a:lnSpc>
                <a:spcPts val="2800"/>
              </a:lnSpc>
              <a:buNone/>
            </a:pPr>
            <a:r>
              <a:rPr lang="en-US" sz="1750" dirty="0">
                <a:solidFill>
                  <a:srgbClr val="F9EEE7"/>
                </a:solidFill>
                <a:latin typeface="Quattrocento" pitchFamily="34" charset="0"/>
                <a:ea typeface="Quattrocento" pitchFamily="34" charset="-122"/>
                <a:cs typeface="Quattrocento" pitchFamily="34" charset="-120"/>
              </a:rPr>
              <a:t>They may warn of consequences if you don't take action, creating fear and panic.</a:t>
            </a:r>
          </a:p>
          <a:p>
            <a:pPr marL="0" indent="0" algn="l">
              <a:lnSpc>
                <a:spcPts val="2800"/>
              </a:lnSpc>
              <a:buNone/>
            </a:pPr>
            <a:r>
              <a:rPr lang="en-US" sz="1750" dirty="0">
                <a:solidFill>
                  <a:srgbClr val="F9EEE7"/>
                </a:solidFill>
                <a:latin typeface="Quattrocento" pitchFamily="34" charset="0"/>
              </a:rPr>
              <a:t>Fear prompts recipients to act hastily to "resolve" the issue, often without verifying the email's legitimacy.</a:t>
            </a:r>
          </a:p>
        </p:txBody>
      </p:sp>
      <p:pic>
        <p:nvPicPr>
          <p:cNvPr id="12" name="Image 3" descr="preencoded.png"/>
          <p:cNvPicPr>
            <a:picLocks noChangeAspect="1"/>
          </p:cNvPicPr>
          <p:nvPr/>
        </p:nvPicPr>
        <p:blipFill>
          <a:blip r:embed="rId7"/>
          <a:stretch>
            <a:fillRect/>
          </a:stretch>
        </p:blipFill>
        <p:spPr>
          <a:xfrm>
            <a:off x="7710666" y="5263396"/>
            <a:ext cx="657703" cy="451604"/>
          </a:xfrm>
          <a:prstGeom prst="rect">
            <a:avLst/>
          </a:prstGeom>
        </p:spPr>
      </p:pic>
      <p:sp>
        <p:nvSpPr>
          <p:cNvPr id="13" name="Text 7"/>
          <p:cNvSpPr/>
          <p:nvPr/>
        </p:nvSpPr>
        <p:spPr>
          <a:xfrm>
            <a:off x="7710666" y="6054328"/>
            <a:ext cx="3872004" cy="332303"/>
          </a:xfrm>
          <a:prstGeom prst="rect">
            <a:avLst/>
          </a:prstGeom>
          <a:noFill/>
          <a:ln/>
        </p:spPr>
        <p:txBody>
          <a:bodyPr wrap="none" lIns="0" tIns="0" rIns="0" bIns="0" rtlCol="0" anchor="t"/>
          <a:lstStyle/>
          <a:p>
            <a:pPr marL="0" indent="0" algn="l">
              <a:lnSpc>
                <a:spcPts val="2600"/>
              </a:lnSpc>
              <a:buNone/>
            </a:pPr>
            <a:r>
              <a:rPr lang="en-US" sz="2050" dirty="0">
                <a:solidFill>
                  <a:srgbClr val="F9EEE7"/>
                </a:solidFill>
                <a:latin typeface="Quattrocento" pitchFamily="34" charset="0"/>
                <a:ea typeface="Quattrocento" pitchFamily="34" charset="-122"/>
                <a:cs typeface="Quattrocento" pitchFamily="34" charset="-120"/>
              </a:rPr>
              <a:t>Suspicious Links</a:t>
            </a:r>
            <a:endParaRPr lang="en-US" sz="2050" dirty="0"/>
          </a:p>
        </p:txBody>
      </p:sp>
      <p:sp>
        <p:nvSpPr>
          <p:cNvPr id="14" name="Text 8"/>
          <p:cNvSpPr/>
          <p:nvPr/>
        </p:nvSpPr>
        <p:spPr>
          <a:xfrm>
            <a:off x="7710665" y="6468547"/>
            <a:ext cx="6491109" cy="1575316"/>
          </a:xfrm>
          <a:prstGeom prst="rect">
            <a:avLst/>
          </a:prstGeom>
          <a:noFill/>
          <a:ln/>
        </p:spPr>
        <p:txBody>
          <a:bodyPr wrap="square" lIns="0" tIns="0" rIns="0" bIns="0" rtlCol="0" anchor="t"/>
          <a:lstStyle/>
          <a:p>
            <a:pPr marL="0" indent="0" algn="l">
              <a:lnSpc>
                <a:spcPts val="2800"/>
              </a:lnSpc>
              <a:buNone/>
            </a:pPr>
            <a:r>
              <a:rPr lang="en-US" sz="1750" dirty="0">
                <a:solidFill>
                  <a:srgbClr val="F9EEE7"/>
                </a:solidFill>
                <a:latin typeface="Quattrocento" pitchFamily="34" charset="0"/>
                <a:ea typeface="Quattrocento" pitchFamily="34" charset="-122"/>
                <a:cs typeface="Quattrocento" pitchFamily="34" charset="-120"/>
              </a:rPr>
              <a:t>Phishing emails typically contain malicious links that lead to fake websites or download malware.</a:t>
            </a:r>
          </a:p>
          <a:p>
            <a:pPr>
              <a:lnSpc>
                <a:spcPts val="2800"/>
              </a:lnSpc>
            </a:pPr>
            <a:r>
              <a:rPr lang="en-US" sz="1750" dirty="0">
                <a:solidFill>
                  <a:srgbClr val="F9EEE7"/>
                </a:solidFill>
                <a:latin typeface="Quattrocento" pitchFamily="34" charset="0"/>
              </a:rPr>
              <a:t>Hover over the link without clicking to view the actual destination URL.</a:t>
            </a:r>
          </a:p>
        </p:txBody>
      </p:sp>
      <p:pic>
        <p:nvPicPr>
          <p:cNvPr id="15" name="Image 4" descr="preencoded.png"/>
          <p:cNvPicPr>
            <a:picLocks noChangeAspect="1"/>
          </p:cNvPicPr>
          <p:nvPr/>
        </p:nvPicPr>
        <p:blipFill>
          <a:blip r:embed="rId8"/>
          <a:stretch>
            <a:fillRect/>
          </a:stretch>
        </p:blipFill>
        <p:spPr>
          <a:xfrm>
            <a:off x="790932" y="5263396"/>
            <a:ext cx="564952" cy="564952"/>
          </a:xfrm>
          <a:prstGeom prst="rect">
            <a:avLst/>
          </a:prstGeom>
        </p:spPr>
      </p:pic>
      <p:sp>
        <p:nvSpPr>
          <p:cNvPr id="16" name="Text 9"/>
          <p:cNvSpPr/>
          <p:nvPr/>
        </p:nvSpPr>
        <p:spPr>
          <a:xfrm>
            <a:off x="790932" y="6054328"/>
            <a:ext cx="3951612" cy="466312"/>
          </a:xfrm>
          <a:prstGeom prst="rect">
            <a:avLst/>
          </a:prstGeom>
          <a:noFill/>
          <a:ln/>
        </p:spPr>
        <p:txBody>
          <a:bodyPr wrap="none" lIns="0" tIns="0" rIns="0" bIns="0" rtlCol="0" anchor="t"/>
          <a:lstStyle/>
          <a:p>
            <a:pPr marL="0" indent="0" algn="l">
              <a:lnSpc>
                <a:spcPts val="2600"/>
              </a:lnSpc>
              <a:buNone/>
            </a:pPr>
            <a:r>
              <a:rPr lang="en-US" sz="2050" dirty="0">
                <a:solidFill>
                  <a:srgbClr val="F9EEE7"/>
                </a:solidFill>
                <a:latin typeface="Quattrocento" pitchFamily="34" charset="0"/>
                <a:ea typeface="Quattrocento" pitchFamily="34" charset="-122"/>
                <a:cs typeface="Quattrocento" pitchFamily="34" charset="-120"/>
              </a:rPr>
              <a:t>Grammatical Errors</a:t>
            </a:r>
            <a:endParaRPr lang="en-US" sz="2050" dirty="0"/>
          </a:p>
        </p:txBody>
      </p:sp>
      <p:sp>
        <p:nvSpPr>
          <p:cNvPr id="17" name="Text 10"/>
          <p:cNvSpPr/>
          <p:nvPr/>
        </p:nvSpPr>
        <p:spPr>
          <a:xfrm>
            <a:off x="790931" y="6522125"/>
            <a:ext cx="6128803" cy="1521738"/>
          </a:xfrm>
          <a:prstGeom prst="rect">
            <a:avLst/>
          </a:prstGeom>
          <a:noFill/>
          <a:ln/>
        </p:spPr>
        <p:txBody>
          <a:bodyPr wrap="square" lIns="0" tIns="0" rIns="0" bIns="0" rtlCol="0" anchor="t"/>
          <a:lstStyle/>
          <a:p>
            <a:pPr marL="0" indent="0" algn="l">
              <a:lnSpc>
                <a:spcPts val="2800"/>
              </a:lnSpc>
              <a:buNone/>
            </a:pPr>
            <a:r>
              <a:rPr lang="en-US" sz="1750" dirty="0">
                <a:solidFill>
                  <a:srgbClr val="F9EEE7"/>
                </a:solidFill>
                <a:latin typeface="Quattrocento" pitchFamily="34" charset="0"/>
                <a:ea typeface="Quattrocento" pitchFamily="34" charset="-122"/>
                <a:cs typeface="Quattrocento" pitchFamily="34" charset="-120"/>
              </a:rPr>
              <a:t>Phishing emails may have grammatical errors or typos, a sign of a poorly crafted scam.</a:t>
            </a:r>
          </a:p>
          <a:p>
            <a:pPr marL="0" indent="0" algn="l">
              <a:lnSpc>
                <a:spcPts val="2800"/>
              </a:lnSpc>
              <a:buNone/>
            </a:pPr>
            <a:r>
              <a:rPr lang="en-US" sz="1750" dirty="0">
                <a:solidFill>
                  <a:srgbClr val="F9EEE7"/>
                </a:solidFill>
                <a:latin typeface="Quattrocento" pitchFamily="34" charset="0"/>
              </a:rPr>
              <a:t>Attackers may not be fluent in the language of the target</a:t>
            </a:r>
            <a:r>
              <a:rPr lang="en-US" sz="1600" dirty="0"/>
              <a:t>.</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slow" p14:dur="1500" advTm="4124">
        <p:split orient="vert"/>
        <p:sndAc>
          <p:stSnd>
            <p:snd r:embed="rId3" name="camera.wav"/>
          </p:stSnd>
        </p:sndAc>
      </p:transition>
    </mc:Choice>
    <mc:Fallback>
      <p:transition spd="slow" advTm="4124">
        <p:split orient="vert"/>
        <p:sndAc>
          <p:stSnd>
            <p:snd r:embed="rId3" name="camera.wav"/>
          </p:stSnd>
        </p:sndAc>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4"/>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23332">
              <a:alpha val="80000"/>
            </a:srgbClr>
          </a:solidFill>
          <a:ln/>
        </p:spPr>
      </p:sp>
      <p:sp>
        <p:nvSpPr>
          <p:cNvPr id="4" name="Text 1"/>
          <p:cNvSpPr/>
          <p:nvPr/>
        </p:nvSpPr>
        <p:spPr>
          <a:xfrm>
            <a:off x="837724" y="526315"/>
            <a:ext cx="7504271" cy="704017"/>
          </a:xfrm>
          <a:prstGeom prst="rect">
            <a:avLst/>
          </a:prstGeom>
          <a:noFill/>
          <a:ln/>
        </p:spPr>
        <p:txBody>
          <a:bodyPr wrap="none" lIns="0" tIns="0" rIns="0" bIns="0" rtlCol="0" anchor="t"/>
          <a:lstStyle/>
          <a:p>
            <a:pPr marL="0" indent="0">
              <a:lnSpc>
                <a:spcPts val="5500"/>
              </a:lnSpc>
              <a:buNone/>
            </a:pPr>
            <a:r>
              <a:rPr lang="en-US" sz="4400" dirty="0">
                <a:solidFill>
                  <a:srgbClr val="FFD9BE"/>
                </a:solidFill>
                <a:latin typeface="Quattrocento" pitchFamily="34" charset="0"/>
                <a:ea typeface="Quattrocento" pitchFamily="34" charset="-122"/>
                <a:cs typeface="Quattrocento" pitchFamily="34" charset="-120"/>
              </a:rPr>
              <a:t>Identifying Phishing Websites</a:t>
            </a:r>
            <a:endParaRPr lang="en-US" sz="4400" dirty="0"/>
          </a:p>
        </p:txBody>
      </p:sp>
      <p:sp>
        <p:nvSpPr>
          <p:cNvPr id="5" name="Text 2"/>
          <p:cNvSpPr/>
          <p:nvPr/>
        </p:nvSpPr>
        <p:spPr>
          <a:xfrm>
            <a:off x="837724" y="1624072"/>
            <a:ext cx="12954952" cy="1825288"/>
          </a:xfrm>
          <a:prstGeom prst="rect">
            <a:avLst/>
          </a:prstGeom>
          <a:noFill/>
          <a:ln/>
        </p:spPr>
        <p:txBody>
          <a:bodyPr wrap="square" lIns="0" tIns="0" rIns="0" bIns="0" rtlCol="0" anchor="t"/>
          <a:lstStyle/>
          <a:p>
            <a:pPr>
              <a:lnSpc>
                <a:spcPts val="3000"/>
              </a:lnSpc>
            </a:pPr>
            <a:r>
              <a:rPr lang="en-US" sz="1850" dirty="0">
                <a:solidFill>
                  <a:srgbClr val="F9EEE7"/>
                </a:solidFill>
                <a:latin typeface="Quattrocento" pitchFamily="34" charset="0"/>
              </a:rPr>
              <a:t>Phishing websites are crafted to mimic legitimate ones, tricking users into providing sensitive information. These websites often look convincing at first glance, but closer inspection can reveal signs of foul play. Here are six ways to identify phishing websites:</a:t>
            </a:r>
          </a:p>
        </p:txBody>
      </p:sp>
      <p:sp>
        <p:nvSpPr>
          <p:cNvPr id="6" name="Shape 3"/>
          <p:cNvSpPr/>
          <p:nvPr/>
        </p:nvSpPr>
        <p:spPr>
          <a:xfrm>
            <a:off x="827998" y="3273385"/>
            <a:ext cx="538520" cy="538520"/>
          </a:xfrm>
          <a:prstGeom prst="roundRect">
            <a:avLst>
              <a:gd name="adj" fmla="val 6668"/>
            </a:avLst>
          </a:prstGeom>
          <a:solidFill>
            <a:srgbClr val="315251"/>
          </a:solidFill>
          <a:ln/>
        </p:spPr>
      </p:sp>
      <p:sp>
        <p:nvSpPr>
          <p:cNvPr id="7" name="Text 4"/>
          <p:cNvSpPr/>
          <p:nvPr/>
        </p:nvSpPr>
        <p:spPr>
          <a:xfrm>
            <a:off x="1037429" y="3373636"/>
            <a:ext cx="119658" cy="337899"/>
          </a:xfrm>
          <a:prstGeom prst="rect">
            <a:avLst/>
          </a:prstGeom>
          <a:noFill/>
          <a:ln/>
        </p:spPr>
        <p:txBody>
          <a:bodyPr wrap="none" lIns="0" tIns="0" rIns="0" bIns="0" rtlCol="0" anchor="t"/>
          <a:lstStyle/>
          <a:p>
            <a:pPr marL="0" indent="0" algn="ctr">
              <a:lnSpc>
                <a:spcPts val="2650"/>
              </a:lnSpc>
              <a:buNone/>
            </a:pPr>
            <a:r>
              <a:rPr lang="en-US" sz="2650" dirty="0">
                <a:solidFill>
                  <a:srgbClr val="F9EEE7"/>
                </a:solidFill>
                <a:latin typeface="Quattrocento" pitchFamily="34" charset="0"/>
                <a:ea typeface="Quattrocento" pitchFamily="34" charset="-122"/>
                <a:cs typeface="Quattrocento" pitchFamily="34" charset="-120"/>
              </a:rPr>
              <a:t>1</a:t>
            </a:r>
            <a:endParaRPr lang="en-US" sz="2650" dirty="0"/>
          </a:p>
        </p:txBody>
      </p:sp>
      <p:sp>
        <p:nvSpPr>
          <p:cNvPr id="8" name="Text 5"/>
          <p:cNvSpPr/>
          <p:nvPr/>
        </p:nvSpPr>
        <p:spPr>
          <a:xfrm>
            <a:off x="1605833" y="3273385"/>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9EEE7"/>
                </a:solidFill>
                <a:latin typeface="Quattrocento" pitchFamily="34" charset="0"/>
                <a:ea typeface="Quattrocento" pitchFamily="34" charset="-122"/>
                <a:cs typeface="Quattrocento" pitchFamily="34" charset="-120"/>
              </a:rPr>
              <a:t>URL Check</a:t>
            </a:r>
            <a:endParaRPr lang="en-US" sz="2200" dirty="0"/>
          </a:p>
        </p:txBody>
      </p:sp>
      <p:sp>
        <p:nvSpPr>
          <p:cNvPr id="9" name="Text 6"/>
          <p:cNvSpPr/>
          <p:nvPr/>
        </p:nvSpPr>
        <p:spPr>
          <a:xfrm>
            <a:off x="1605833" y="3768923"/>
            <a:ext cx="3380899" cy="1149072"/>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Look carefully at the URL for typos, misspellings, or suspicious characters.</a:t>
            </a:r>
            <a:endParaRPr lang="en-US" sz="1850" dirty="0"/>
          </a:p>
        </p:txBody>
      </p:sp>
      <p:sp>
        <p:nvSpPr>
          <p:cNvPr id="10" name="Shape 7"/>
          <p:cNvSpPr/>
          <p:nvPr/>
        </p:nvSpPr>
        <p:spPr>
          <a:xfrm>
            <a:off x="5226047" y="3273385"/>
            <a:ext cx="538520" cy="538520"/>
          </a:xfrm>
          <a:prstGeom prst="roundRect">
            <a:avLst>
              <a:gd name="adj" fmla="val 6668"/>
            </a:avLst>
          </a:prstGeom>
          <a:solidFill>
            <a:srgbClr val="315251"/>
          </a:solidFill>
          <a:ln/>
        </p:spPr>
      </p:sp>
      <p:sp>
        <p:nvSpPr>
          <p:cNvPr id="11" name="Text 8"/>
          <p:cNvSpPr/>
          <p:nvPr/>
        </p:nvSpPr>
        <p:spPr>
          <a:xfrm>
            <a:off x="5404641" y="3373636"/>
            <a:ext cx="181213" cy="337899"/>
          </a:xfrm>
          <a:prstGeom prst="rect">
            <a:avLst/>
          </a:prstGeom>
          <a:noFill/>
          <a:ln/>
        </p:spPr>
        <p:txBody>
          <a:bodyPr wrap="none" lIns="0" tIns="0" rIns="0" bIns="0" rtlCol="0" anchor="t"/>
          <a:lstStyle/>
          <a:p>
            <a:pPr marL="0" indent="0" algn="ctr">
              <a:lnSpc>
                <a:spcPts val="2650"/>
              </a:lnSpc>
              <a:buNone/>
            </a:pPr>
            <a:r>
              <a:rPr lang="en-US" sz="2650" dirty="0">
                <a:solidFill>
                  <a:srgbClr val="F9EEE7"/>
                </a:solidFill>
                <a:latin typeface="Quattrocento" pitchFamily="34" charset="0"/>
                <a:ea typeface="Quattrocento" pitchFamily="34" charset="-122"/>
                <a:cs typeface="Quattrocento" pitchFamily="34" charset="-120"/>
              </a:rPr>
              <a:t>2</a:t>
            </a:r>
            <a:endParaRPr lang="en-US" sz="2650" dirty="0"/>
          </a:p>
        </p:txBody>
      </p:sp>
      <p:sp>
        <p:nvSpPr>
          <p:cNvPr id="12" name="Text 9"/>
          <p:cNvSpPr/>
          <p:nvPr/>
        </p:nvSpPr>
        <p:spPr>
          <a:xfrm>
            <a:off x="6003883" y="3273385"/>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9EEE7"/>
                </a:solidFill>
                <a:latin typeface="Quattrocento" pitchFamily="34" charset="0"/>
                <a:ea typeface="Quattrocento" pitchFamily="34" charset="-122"/>
                <a:cs typeface="Quattrocento" pitchFamily="34" charset="-120"/>
              </a:rPr>
              <a:t>Security Certificate</a:t>
            </a:r>
            <a:endParaRPr lang="en-US" sz="2200" dirty="0"/>
          </a:p>
        </p:txBody>
      </p:sp>
      <p:sp>
        <p:nvSpPr>
          <p:cNvPr id="13" name="Text 10"/>
          <p:cNvSpPr/>
          <p:nvPr/>
        </p:nvSpPr>
        <p:spPr>
          <a:xfrm>
            <a:off x="6003883" y="3768923"/>
            <a:ext cx="3380899" cy="1532096"/>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Check for a valid SSL certificate, indicated by a padlock icon and HTTPS in the URL.</a:t>
            </a:r>
            <a:endParaRPr lang="en-US" sz="1850" dirty="0"/>
          </a:p>
        </p:txBody>
      </p:sp>
      <p:sp>
        <p:nvSpPr>
          <p:cNvPr id="14" name="Shape 11"/>
          <p:cNvSpPr/>
          <p:nvPr/>
        </p:nvSpPr>
        <p:spPr>
          <a:xfrm>
            <a:off x="9624097" y="3273385"/>
            <a:ext cx="538520" cy="538520"/>
          </a:xfrm>
          <a:prstGeom prst="roundRect">
            <a:avLst>
              <a:gd name="adj" fmla="val 6668"/>
            </a:avLst>
          </a:prstGeom>
          <a:solidFill>
            <a:srgbClr val="315251"/>
          </a:solidFill>
          <a:ln/>
        </p:spPr>
      </p:sp>
      <p:sp>
        <p:nvSpPr>
          <p:cNvPr id="15" name="Text 12"/>
          <p:cNvSpPr/>
          <p:nvPr/>
        </p:nvSpPr>
        <p:spPr>
          <a:xfrm>
            <a:off x="9801381" y="3373636"/>
            <a:ext cx="183833" cy="337899"/>
          </a:xfrm>
          <a:prstGeom prst="rect">
            <a:avLst/>
          </a:prstGeom>
          <a:noFill/>
          <a:ln/>
        </p:spPr>
        <p:txBody>
          <a:bodyPr wrap="none" lIns="0" tIns="0" rIns="0" bIns="0" rtlCol="0" anchor="t"/>
          <a:lstStyle/>
          <a:p>
            <a:pPr marL="0" indent="0" algn="ctr">
              <a:lnSpc>
                <a:spcPts val="2650"/>
              </a:lnSpc>
              <a:buNone/>
            </a:pPr>
            <a:r>
              <a:rPr lang="en-US" sz="2650" dirty="0">
                <a:solidFill>
                  <a:srgbClr val="F9EEE7"/>
                </a:solidFill>
                <a:latin typeface="Quattrocento" pitchFamily="34" charset="0"/>
                <a:ea typeface="Quattrocento" pitchFamily="34" charset="-122"/>
                <a:cs typeface="Quattrocento" pitchFamily="34" charset="-120"/>
              </a:rPr>
              <a:t>3</a:t>
            </a:r>
            <a:endParaRPr lang="en-US" sz="2650" dirty="0"/>
          </a:p>
        </p:txBody>
      </p:sp>
      <p:sp>
        <p:nvSpPr>
          <p:cNvPr id="16" name="Text 13"/>
          <p:cNvSpPr/>
          <p:nvPr/>
        </p:nvSpPr>
        <p:spPr>
          <a:xfrm>
            <a:off x="10401932" y="3273385"/>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9EEE7"/>
                </a:solidFill>
                <a:latin typeface="Quattrocento" pitchFamily="34" charset="0"/>
                <a:ea typeface="Quattrocento" pitchFamily="34" charset="-122"/>
                <a:cs typeface="Quattrocento" pitchFamily="34" charset="-120"/>
              </a:rPr>
              <a:t>Website Design</a:t>
            </a:r>
            <a:endParaRPr lang="en-US" sz="2200" dirty="0"/>
          </a:p>
        </p:txBody>
      </p:sp>
      <p:sp>
        <p:nvSpPr>
          <p:cNvPr id="17" name="Text 14"/>
          <p:cNvSpPr/>
          <p:nvPr/>
        </p:nvSpPr>
        <p:spPr>
          <a:xfrm>
            <a:off x="10401932" y="3768923"/>
            <a:ext cx="3380899" cy="1532096"/>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Be suspicious of poorly designed websites or websites that look different from the legitimate site.</a:t>
            </a:r>
            <a:endParaRPr lang="en-US" sz="1850" dirty="0"/>
          </a:p>
        </p:txBody>
      </p:sp>
      <p:sp>
        <p:nvSpPr>
          <p:cNvPr id="30" name="Shape 3">
            <a:extLst>
              <a:ext uri="{FF2B5EF4-FFF2-40B4-BE49-F238E27FC236}">
                <a16:creationId xmlns:a16="http://schemas.microsoft.com/office/drawing/2014/main" id="{AC1A62EA-D565-97B8-EB9D-571C61597720}"/>
              </a:ext>
            </a:extLst>
          </p:cNvPr>
          <p:cNvSpPr/>
          <p:nvPr/>
        </p:nvSpPr>
        <p:spPr>
          <a:xfrm>
            <a:off x="837724" y="5623309"/>
            <a:ext cx="538520" cy="538520"/>
          </a:xfrm>
          <a:prstGeom prst="roundRect">
            <a:avLst>
              <a:gd name="adj" fmla="val 6668"/>
            </a:avLst>
          </a:prstGeom>
          <a:solidFill>
            <a:srgbClr val="315251"/>
          </a:solidFill>
          <a:ln/>
        </p:spPr>
      </p:sp>
      <p:sp>
        <p:nvSpPr>
          <p:cNvPr id="31" name="Text 4">
            <a:extLst>
              <a:ext uri="{FF2B5EF4-FFF2-40B4-BE49-F238E27FC236}">
                <a16:creationId xmlns:a16="http://schemas.microsoft.com/office/drawing/2014/main" id="{AA953812-5947-E590-21B1-290B9D793DF4}"/>
              </a:ext>
            </a:extLst>
          </p:cNvPr>
          <p:cNvSpPr/>
          <p:nvPr/>
        </p:nvSpPr>
        <p:spPr>
          <a:xfrm>
            <a:off x="1047155" y="5723560"/>
            <a:ext cx="119658" cy="337899"/>
          </a:xfrm>
          <a:prstGeom prst="rect">
            <a:avLst/>
          </a:prstGeom>
          <a:noFill/>
          <a:ln/>
        </p:spPr>
        <p:txBody>
          <a:bodyPr wrap="none" lIns="0" tIns="0" rIns="0" bIns="0" rtlCol="0" anchor="t"/>
          <a:lstStyle/>
          <a:p>
            <a:pPr marL="0" indent="0" algn="ctr">
              <a:lnSpc>
                <a:spcPts val="2650"/>
              </a:lnSpc>
              <a:buNone/>
            </a:pPr>
            <a:r>
              <a:rPr lang="en-US" sz="2650" dirty="0">
                <a:solidFill>
                  <a:srgbClr val="F9EEE7"/>
                </a:solidFill>
                <a:latin typeface="Quattrocento" pitchFamily="34" charset="0"/>
                <a:ea typeface="Quattrocento" pitchFamily="34" charset="-122"/>
                <a:cs typeface="Quattrocento" pitchFamily="34" charset="-120"/>
              </a:rPr>
              <a:t>4</a:t>
            </a:r>
            <a:endParaRPr lang="en-US" sz="2650" dirty="0"/>
          </a:p>
        </p:txBody>
      </p:sp>
      <p:sp>
        <p:nvSpPr>
          <p:cNvPr id="32" name="Text 5">
            <a:extLst>
              <a:ext uri="{FF2B5EF4-FFF2-40B4-BE49-F238E27FC236}">
                <a16:creationId xmlns:a16="http://schemas.microsoft.com/office/drawing/2014/main" id="{D3662920-1DD2-A3F1-AB6A-72275C3325D7}"/>
              </a:ext>
            </a:extLst>
          </p:cNvPr>
          <p:cNvSpPr/>
          <p:nvPr/>
        </p:nvSpPr>
        <p:spPr>
          <a:xfrm>
            <a:off x="1615559" y="5623309"/>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9EEE7"/>
                </a:solidFill>
                <a:latin typeface="Quattrocento" pitchFamily="34" charset="0"/>
              </a:rPr>
              <a:t>Suspicious Requests</a:t>
            </a:r>
          </a:p>
        </p:txBody>
      </p:sp>
      <p:sp>
        <p:nvSpPr>
          <p:cNvPr id="33" name="Text 6">
            <a:extLst>
              <a:ext uri="{FF2B5EF4-FFF2-40B4-BE49-F238E27FC236}">
                <a16:creationId xmlns:a16="http://schemas.microsoft.com/office/drawing/2014/main" id="{EDCCFE78-DDB8-59DF-8704-437055081256}"/>
              </a:ext>
            </a:extLst>
          </p:cNvPr>
          <p:cNvSpPr/>
          <p:nvPr/>
        </p:nvSpPr>
        <p:spPr>
          <a:xfrm>
            <a:off x="1615559" y="6118847"/>
            <a:ext cx="3380899" cy="1149072"/>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rPr>
              <a:t>Be cautious of websites that use intrusive pop-ups or unusual prompts.</a:t>
            </a:r>
          </a:p>
        </p:txBody>
      </p:sp>
      <p:sp>
        <p:nvSpPr>
          <p:cNvPr id="34" name="Shape 3">
            <a:extLst>
              <a:ext uri="{FF2B5EF4-FFF2-40B4-BE49-F238E27FC236}">
                <a16:creationId xmlns:a16="http://schemas.microsoft.com/office/drawing/2014/main" id="{90669D5C-F643-C9C1-764F-403247A63A64}"/>
              </a:ext>
            </a:extLst>
          </p:cNvPr>
          <p:cNvSpPr/>
          <p:nvPr/>
        </p:nvSpPr>
        <p:spPr>
          <a:xfrm>
            <a:off x="5127793" y="5619199"/>
            <a:ext cx="538520" cy="538520"/>
          </a:xfrm>
          <a:prstGeom prst="roundRect">
            <a:avLst>
              <a:gd name="adj" fmla="val 6668"/>
            </a:avLst>
          </a:prstGeom>
          <a:solidFill>
            <a:srgbClr val="315251"/>
          </a:solidFill>
          <a:ln/>
        </p:spPr>
      </p:sp>
      <p:sp>
        <p:nvSpPr>
          <p:cNvPr id="35" name="Text 4">
            <a:extLst>
              <a:ext uri="{FF2B5EF4-FFF2-40B4-BE49-F238E27FC236}">
                <a16:creationId xmlns:a16="http://schemas.microsoft.com/office/drawing/2014/main" id="{474FF589-A418-90FA-FCD1-3AD2180CAD17}"/>
              </a:ext>
            </a:extLst>
          </p:cNvPr>
          <p:cNvSpPr/>
          <p:nvPr/>
        </p:nvSpPr>
        <p:spPr>
          <a:xfrm>
            <a:off x="5337224" y="5719450"/>
            <a:ext cx="119658" cy="337899"/>
          </a:xfrm>
          <a:prstGeom prst="rect">
            <a:avLst/>
          </a:prstGeom>
          <a:noFill/>
          <a:ln/>
        </p:spPr>
        <p:txBody>
          <a:bodyPr wrap="none" lIns="0" tIns="0" rIns="0" bIns="0" rtlCol="0" anchor="t"/>
          <a:lstStyle/>
          <a:p>
            <a:pPr marL="0" indent="0" algn="ctr">
              <a:lnSpc>
                <a:spcPts val="2650"/>
              </a:lnSpc>
              <a:buNone/>
            </a:pPr>
            <a:r>
              <a:rPr lang="en-US" sz="2650" dirty="0">
                <a:solidFill>
                  <a:srgbClr val="F9EEE7"/>
                </a:solidFill>
                <a:latin typeface="Quattrocento" pitchFamily="34" charset="0"/>
                <a:ea typeface="Quattrocento" pitchFamily="34" charset="-122"/>
                <a:cs typeface="Quattrocento" pitchFamily="34" charset="-120"/>
              </a:rPr>
              <a:t>5</a:t>
            </a:r>
            <a:endParaRPr lang="en-US" sz="2650" dirty="0"/>
          </a:p>
        </p:txBody>
      </p:sp>
      <p:sp>
        <p:nvSpPr>
          <p:cNvPr id="36" name="Text 5">
            <a:extLst>
              <a:ext uri="{FF2B5EF4-FFF2-40B4-BE49-F238E27FC236}">
                <a16:creationId xmlns:a16="http://schemas.microsoft.com/office/drawing/2014/main" id="{0AD5656A-607F-E1D6-27C4-76F96903C5F1}"/>
              </a:ext>
            </a:extLst>
          </p:cNvPr>
          <p:cNvSpPr/>
          <p:nvPr/>
        </p:nvSpPr>
        <p:spPr>
          <a:xfrm>
            <a:off x="5905628" y="5619199"/>
            <a:ext cx="2816185" cy="351949"/>
          </a:xfrm>
          <a:prstGeom prst="rect">
            <a:avLst/>
          </a:prstGeom>
          <a:noFill/>
          <a:ln/>
        </p:spPr>
        <p:txBody>
          <a:bodyPr wrap="none" lIns="0" tIns="0" rIns="0" bIns="0" rtlCol="0" anchor="t"/>
          <a:lstStyle/>
          <a:p>
            <a:pPr>
              <a:lnSpc>
                <a:spcPts val="2750"/>
              </a:lnSpc>
            </a:pPr>
            <a:r>
              <a:rPr lang="en-US" sz="2200" dirty="0">
                <a:solidFill>
                  <a:srgbClr val="F9EEE7"/>
                </a:solidFill>
                <a:latin typeface="Quattrocento" pitchFamily="34" charset="0"/>
              </a:rPr>
              <a:t>Verify Contact Info</a:t>
            </a:r>
          </a:p>
          <a:p>
            <a:pPr marL="0" indent="0">
              <a:lnSpc>
                <a:spcPts val="2750"/>
              </a:lnSpc>
              <a:buNone/>
            </a:pPr>
            <a:endParaRPr lang="en-US" sz="2200" dirty="0"/>
          </a:p>
        </p:txBody>
      </p:sp>
      <p:sp>
        <p:nvSpPr>
          <p:cNvPr id="37" name="Text 6">
            <a:extLst>
              <a:ext uri="{FF2B5EF4-FFF2-40B4-BE49-F238E27FC236}">
                <a16:creationId xmlns:a16="http://schemas.microsoft.com/office/drawing/2014/main" id="{7FCDE3FD-86D4-94FE-77CF-B32A929B1D30}"/>
              </a:ext>
            </a:extLst>
          </p:cNvPr>
          <p:cNvSpPr/>
          <p:nvPr/>
        </p:nvSpPr>
        <p:spPr>
          <a:xfrm>
            <a:off x="5905628" y="6114737"/>
            <a:ext cx="3380899" cy="1149072"/>
          </a:xfrm>
          <a:prstGeom prst="rect">
            <a:avLst/>
          </a:prstGeom>
          <a:noFill/>
          <a:ln/>
        </p:spPr>
        <p:txBody>
          <a:bodyPr wrap="square" lIns="0" tIns="0" rIns="0" bIns="0" rtlCol="0" anchor="t"/>
          <a:lstStyle/>
          <a:p>
            <a:pPr>
              <a:lnSpc>
                <a:spcPts val="3000"/>
              </a:lnSpc>
            </a:pPr>
            <a:r>
              <a:rPr lang="en-US" sz="1850" dirty="0">
                <a:solidFill>
                  <a:srgbClr val="F9EEE7"/>
                </a:solidFill>
                <a:latin typeface="Quattrocento" pitchFamily="34" charset="0"/>
              </a:rPr>
              <a:t>Legitimate websites often provide detailed and accurate contact information, including</a:t>
            </a:r>
          </a:p>
        </p:txBody>
      </p:sp>
      <p:sp>
        <p:nvSpPr>
          <p:cNvPr id="38" name="Shape 3">
            <a:extLst>
              <a:ext uri="{FF2B5EF4-FFF2-40B4-BE49-F238E27FC236}">
                <a16:creationId xmlns:a16="http://schemas.microsoft.com/office/drawing/2014/main" id="{6C200B22-8AC6-79FB-28E7-E4C3BFFCDBF6}"/>
              </a:ext>
            </a:extLst>
          </p:cNvPr>
          <p:cNvSpPr/>
          <p:nvPr/>
        </p:nvSpPr>
        <p:spPr>
          <a:xfrm>
            <a:off x="9525842" y="5616556"/>
            <a:ext cx="538520" cy="538520"/>
          </a:xfrm>
          <a:prstGeom prst="roundRect">
            <a:avLst>
              <a:gd name="adj" fmla="val 6668"/>
            </a:avLst>
          </a:prstGeom>
          <a:solidFill>
            <a:srgbClr val="315251"/>
          </a:solidFill>
          <a:ln/>
        </p:spPr>
      </p:sp>
      <p:sp>
        <p:nvSpPr>
          <p:cNvPr id="39" name="Text 4">
            <a:extLst>
              <a:ext uri="{FF2B5EF4-FFF2-40B4-BE49-F238E27FC236}">
                <a16:creationId xmlns:a16="http://schemas.microsoft.com/office/drawing/2014/main" id="{CD10E948-5B5E-C419-FC9B-218D6A27B57C}"/>
              </a:ext>
            </a:extLst>
          </p:cNvPr>
          <p:cNvSpPr/>
          <p:nvPr/>
        </p:nvSpPr>
        <p:spPr>
          <a:xfrm>
            <a:off x="9735273" y="5716807"/>
            <a:ext cx="119658" cy="337899"/>
          </a:xfrm>
          <a:prstGeom prst="rect">
            <a:avLst/>
          </a:prstGeom>
          <a:noFill/>
          <a:ln/>
        </p:spPr>
        <p:txBody>
          <a:bodyPr wrap="none" lIns="0" tIns="0" rIns="0" bIns="0" rtlCol="0" anchor="t"/>
          <a:lstStyle/>
          <a:p>
            <a:pPr marL="0" indent="0" algn="ctr">
              <a:lnSpc>
                <a:spcPts val="2650"/>
              </a:lnSpc>
              <a:buNone/>
            </a:pPr>
            <a:r>
              <a:rPr lang="en-US" sz="2650" dirty="0">
                <a:solidFill>
                  <a:srgbClr val="F9EEE7"/>
                </a:solidFill>
                <a:latin typeface="Quattrocento" pitchFamily="34" charset="0"/>
                <a:ea typeface="Quattrocento" pitchFamily="34" charset="-122"/>
                <a:cs typeface="Quattrocento" pitchFamily="34" charset="-120"/>
              </a:rPr>
              <a:t>6</a:t>
            </a:r>
            <a:endParaRPr lang="en-US" sz="2650" dirty="0"/>
          </a:p>
        </p:txBody>
      </p:sp>
      <p:sp>
        <p:nvSpPr>
          <p:cNvPr id="40" name="Text 5">
            <a:extLst>
              <a:ext uri="{FF2B5EF4-FFF2-40B4-BE49-F238E27FC236}">
                <a16:creationId xmlns:a16="http://schemas.microsoft.com/office/drawing/2014/main" id="{18AEB2A3-DEFA-9C04-F884-754765F7AD5D}"/>
              </a:ext>
            </a:extLst>
          </p:cNvPr>
          <p:cNvSpPr/>
          <p:nvPr/>
        </p:nvSpPr>
        <p:spPr>
          <a:xfrm>
            <a:off x="10303677" y="5616556"/>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9EEE7"/>
                </a:solidFill>
                <a:latin typeface="Quattrocento" pitchFamily="34" charset="0"/>
              </a:rPr>
              <a:t> Check for Typos </a:t>
            </a:r>
          </a:p>
        </p:txBody>
      </p:sp>
      <p:sp>
        <p:nvSpPr>
          <p:cNvPr id="41" name="Text 6">
            <a:extLst>
              <a:ext uri="{FF2B5EF4-FFF2-40B4-BE49-F238E27FC236}">
                <a16:creationId xmlns:a16="http://schemas.microsoft.com/office/drawing/2014/main" id="{B99ADBC2-F589-6AA6-F20A-011D2B8833A4}"/>
              </a:ext>
            </a:extLst>
          </p:cNvPr>
          <p:cNvSpPr/>
          <p:nvPr/>
        </p:nvSpPr>
        <p:spPr>
          <a:xfrm>
            <a:off x="10303677" y="6112094"/>
            <a:ext cx="3380899" cy="1149072"/>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rPr>
              <a:t>Professional companies ensure their websites are free from grammar and spelling errors.</a:t>
            </a:r>
          </a:p>
          <a:p>
            <a:pPr marL="0" indent="0">
              <a:lnSpc>
                <a:spcPts val="3000"/>
              </a:lnSpc>
              <a:buNone/>
            </a:pPr>
            <a:endParaRPr lang="en-US" sz="1850" dirty="0"/>
          </a:p>
        </p:txBody>
      </p:sp>
    </p:spTree>
  </p:cSld>
  <p:clrMapOvr>
    <a:masterClrMapping/>
  </p:clrMapOvr>
  <mc:AlternateContent xmlns:mc="http://schemas.openxmlformats.org/markup-compatibility/2006">
    <mc:Choice xmlns:p14="http://schemas.microsoft.com/office/powerpoint/2010/main" Requires="p14">
      <p:transition spd="slow" p14:dur="1500" advTm="2362">
        <p:split orient="vert"/>
        <p:sndAc>
          <p:stSnd>
            <p:snd r:embed="rId3" name="camera.wav"/>
          </p:stSnd>
        </p:sndAc>
      </p:transition>
    </mc:Choice>
    <mc:Fallback>
      <p:transition spd="slow" advTm="2362">
        <p:split orient="vert"/>
        <p:sndAc>
          <p:stSnd>
            <p:snd r:embed="rId3" name="camera.wav"/>
          </p:stSnd>
        </p:sndAc>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4"/>
          <a:stretch>
            <a:fillRect/>
          </a:stretch>
        </p:blipFill>
        <p:spPr>
          <a:xfrm>
            <a:off x="0" y="0"/>
            <a:ext cx="14630400" cy="8229600"/>
          </a:xfrm>
          <a:prstGeom prst="rect">
            <a:avLst/>
          </a:prstGeom>
        </p:spPr>
      </p:pic>
      <p:sp>
        <p:nvSpPr>
          <p:cNvPr id="3" name="Shape 0"/>
          <p:cNvSpPr/>
          <p:nvPr/>
        </p:nvSpPr>
        <p:spPr>
          <a:xfrm>
            <a:off x="-25499" y="0"/>
            <a:ext cx="14630400" cy="8229600"/>
          </a:xfrm>
          <a:prstGeom prst="rect">
            <a:avLst/>
          </a:prstGeom>
          <a:solidFill>
            <a:srgbClr val="123332">
              <a:alpha val="80000"/>
            </a:srgbClr>
          </a:solidFill>
          <a:ln/>
        </p:spPr>
        <p:txBody>
          <a:bodyPr/>
          <a:lstStyle/>
          <a:p>
            <a:endParaRPr lang="en-US" dirty="0"/>
          </a:p>
        </p:txBody>
      </p:sp>
      <p:sp>
        <p:nvSpPr>
          <p:cNvPr id="4" name="Text 1"/>
          <p:cNvSpPr/>
          <p:nvPr/>
        </p:nvSpPr>
        <p:spPr>
          <a:xfrm>
            <a:off x="837724" y="790575"/>
            <a:ext cx="6541175" cy="704017"/>
          </a:xfrm>
          <a:prstGeom prst="rect">
            <a:avLst/>
          </a:prstGeom>
          <a:noFill/>
          <a:ln/>
        </p:spPr>
        <p:txBody>
          <a:bodyPr wrap="none" lIns="0" tIns="0" rIns="0" bIns="0" rtlCol="0" anchor="t"/>
          <a:lstStyle/>
          <a:p>
            <a:pPr marL="0" indent="0">
              <a:lnSpc>
                <a:spcPts val="5500"/>
              </a:lnSpc>
              <a:buNone/>
            </a:pPr>
            <a:r>
              <a:rPr lang="en-US" sz="4400" dirty="0">
                <a:solidFill>
                  <a:srgbClr val="FFD9BE"/>
                </a:solidFill>
                <a:latin typeface="Quattrocento" pitchFamily="34" charset="0"/>
                <a:ea typeface="Quattrocento" pitchFamily="34" charset="-122"/>
                <a:cs typeface="Quattrocento" pitchFamily="34" charset="-120"/>
              </a:rPr>
              <a:t>Social Engineering Tactics</a:t>
            </a:r>
            <a:endParaRPr lang="en-US" sz="4400" dirty="0"/>
          </a:p>
        </p:txBody>
      </p:sp>
      <p:sp>
        <p:nvSpPr>
          <p:cNvPr id="5" name="Text 2"/>
          <p:cNvSpPr/>
          <p:nvPr/>
        </p:nvSpPr>
        <p:spPr>
          <a:xfrm>
            <a:off x="837724" y="1853565"/>
            <a:ext cx="12954952" cy="766048"/>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Attackers often use social engineering techniques to manipulate victims into giving up information or taking actions that could compromise their security.</a:t>
            </a:r>
            <a:endParaRPr lang="en-US" sz="1850" dirty="0"/>
          </a:p>
        </p:txBody>
      </p:sp>
      <p:sp>
        <p:nvSpPr>
          <p:cNvPr id="6" name="Shape 3"/>
          <p:cNvSpPr/>
          <p:nvPr/>
        </p:nvSpPr>
        <p:spPr>
          <a:xfrm>
            <a:off x="1181457" y="2888813"/>
            <a:ext cx="30480" cy="4550212"/>
          </a:xfrm>
          <a:prstGeom prst="roundRect">
            <a:avLst>
              <a:gd name="adj" fmla="val 117806"/>
            </a:avLst>
          </a:prstGeom>
          <a:solidFill>
            <a:srgbClr val="4A6B6A"/>
          </a:solidFill>
          <a:ln/>
        </p:spPr>
      </p:sp>
      <p:sp>
        <p:nvSpPr>
          <p:cNvPr id="7" name="Shape 4"/>
          <p:cNvSpPr/>
          <p:nvPr/>
        </p:nvSpPr>
        <p:spPr>
          <a:xfrm>
            <a:off x="1435477" y="3411974"/>
            <a:ext cx="837724" cy="30480"/>
          </a:xfrm>
          <a:prstGeom prst="roundRect">
            <a:avLst>
              <a:gd name="adj" fmla="val 117806"/>
            </a:avLst>
          </a:prstGeom>
          <a:solidFill>
            <a:srgbClr val="4A6B6A"/>
          </a:solidFill>
          <a:ln/>
        </p:spPr>
      </p:sp>
      <p:sp>
        <p:nvSpPr>
          <p:cNvPr id="8" name="Shape 5"/>
          <p:cNvSpPr/>
          <p:nvPr/>
        </p:nvSpPr>
        <p:spPr>
          <a:xfrm>
            <a:off x="927437" y="3158014"/>
            <a:ext cx="538520" cy="538520"/>
          </a:xfrm>
          <a:prstGeom prst="roundRect">
            <a:avLst>
              <a:gd name="adj" fmla="val 6668"/>
            </a:avLst>
          </a:prstGeom>
          <a:solidFill>
            <a:srgbClr val="315251"/>
          </a:solidFill>
          <a:ln/>
        </p:spPr>
      </p:sp>
      <p:sp>
        <p:nvSpPr>
          <p:cNvPr id="9" name="Text 6"/>
          <p:cNvSpPr/>
          <p:nvPr/>
        </p:nvSpPr>
        <p:spPr>
          <a:xfrm>
            <a:off x="1136868" y="3258264"/>
            <a:ext cx="119658" cy="337899"/>
          </a:xfrm>
          <a:prstGeom prst="rect">
            <a:avLst/>
          </a:prstGeom>
          <a:noFill/>
          <a:ln/>
        </p:spPr>
        <p:txBody>
          <a:bodyPr wrap="none" lIns="0" tIns="0" rIns="0" bIns="0" rtlCol="0" anchor="t"/>
          <a:lstStyle/>
          <a:p>
            <a:pPr marL="0" indent="0" algn="ctr">
              <a:lnSpc>
                <a:spcPts val="2650"/>
              </a:lnSpc>
              <a:buNone/>
            </a:pPr>
            <a:r>
              <a:rPr lang="en-US" sz="2650" dirty="0">
                <a:solidFill>
                  <a:srgbClr val="F9EEE7"/>
                </a:solidFill>
                <a:latin typeface="Quattrocento" pitchFamily="34" charset="0"/>
                <a:ea typeface="Quattrocento" pitchFamily="34" charset="-122"/>
                <a:cs typeface="Quattrocento" pitchFamily="34" charset="-120"/>
              </a:rPr>
              <a:t>1</a:t>
            </a:r>
            <a:endParaRPr lang="en-US" sz="2650" dirty="0"/>
          </a:p>
        </p:txBody>
      </p:sp>
      <p:sp>
        <p:nvSpPr>
          <p:cNvPr id="10" name="Text 7"/>
          <p:cNvSpPr/>
          <p:nvPr/>
        </p:nvSpPr>
        <p:spPr>
          <a:xfrm>
            <a:off x="2513290" y="3128129"/>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9EEE7"/>
                </a:solidFill>
                <a:latin typeface="Quattrocento" pitchFamily="34" charset="0"/>
                <a:ea typeface="Quattrocento" pitchFamily="34" charset="-122"/>
                <a:cs typeface="Quattrocento" pitchFamily="34" charset="-120"/>
              </a:rPr>
              <a:t>Fear and Panic</a:t>
            </a:r>
            <a:endParaRPr lang="en-US" sz="2200" dirty="0"/>
          </a:p>
        </p:txBody>
      </p:sp>
      <p:sp>
        <p:nvSpPr>
          <p:cNvPr id="11" name="Text 8"/>
          <p:cNvSpPr/>
          <p:nvPr/>
        </p:nvSpPr>
        <p:spPr>
          <a:xfrm>
            <a:off x="2513290" y="3623667"/>
            <a:ext cx="11279386" cy="878562"/>
          </a:xfrm>
          <a:prstGeom prst="rect">
            <a:avLst/>
          </a:prstGeom>
          <a:noFill/>
          <a:ln/>
        </p:spPr>
        <p:txBody>
          <a:bodyPr wrap="none" lIns="0" tIns="0" rIns="0" bIns="0" rtlCol="0" anchor="t"/>
          <a:lstStyle/>
          <a:p>
            <a:pPr marL="0" indent="0" algn="l">
              <a:lnSpc>
                <a:spcPts val="3000"/>
              </a:lnSpc>
              <a:buNone/>
            </a:pPr>
            <a:r>
              <a:rPr lang="en-US" sz="1850" dirty="0">
                <a:solidFill>
                  <a:srgbClr val="F9EEE7"/>
                </a:solidFill>
                <a:latin typeface="Quattrocento" pitchFamily="34" charset="0"/>
                <a:ea typeface="Quattrocento" pitchFamily="34" charset="-122"/>
                <a:cs typeface="Quattrocento" pitchFamily="34" charset="-120"/>
              </a:rPr>
              <a:t>Attackers try to instill fear, causing you to act rashly.</a:t>
            </a:r>
          </a:p>
          <a:p>
            <a:pPr>
              <a:lnSpc>
                <a:spcPts val="3000"/>
              </a:lnSpc>
            </a:pPr>
            <a:r>
              <a:rPr lang="en-US" sz="1850" dirty="0">
                <a:solidFill>
                  <a:srgbClr val="F9EEE7"/>
                </a:solidFill>
                <a:latin typeface="Quattrocento" pitchFamily="34" charset="0"/>
              </a:rPr>
              <a:t>Example: “Your account has been hacked! Secure it now”.</a:t>
            </a:r>
          </a:p>
        </p:txBody>
      </p:sp>
      <p:sp>
        <p:nvSpPr>
          <p:cNvPr id="12" name="Shape 9"/>
          <p:cNvSpPr/>
          <p:nvPr/>
        </p:nvSpPr>
        <p:spPr>
          <a:xfrm>
            <a:off x="1435477" y="5008483"/>
            <a:ext cx="837724" cy="30480"/>
          </a:xfrm>
          <a:prstGeom prst="roundRect">
            <a:avLst>
              <a:gd name="adj" fmla="val 117806"/>
            </a:avLst>
          </a:prstGeom>
          <a:solidFill>
            <a:srgbClr val="4A6B6A"/>
          </a:solidFill>
          <a:ln/>
        </p:spPr>
      </p:sp>
      <p:sp>
        <p:nvSpPr>
          <p:cNvPr id="13" name="Shape 10"/>
          <p:cNvSpPr/>
          <p:nvPr/>
        </p:nvSpPr>
        <p:spPr>
          <a:xfrm>
            <a:off x="927437" y="4754523"/>
            <a:ext cx="538520" cy="538520"/>
          </a:xfrm>
          <a:prstGeom prst="roundRect">
            <a:avLst>
              <a:gd name="adj" fmla="val 6668"/>
            </a:avLst>
          </a:prstGeom>
          <a:solidFill>
            <a:srgbClr val="315251"/>
          </a:solidFill>
          <a:ln/>
        </p:spPr>
      </p:sp>
      <p:sp>
        <p:nvSpPr>
          <p:cNvPr id="14" name="Text 11"/>
          <p:cNvSpPr/>
          <p:nvPr/>
        </p:nvSpPr>
        <p:spPr>
          <a:xfrm>
            <a:off x="1106031" y="4854773"/>
            <a:ext cx="181213" cy="337899"/>
          </a:xfrm>
          <a:prstGeom prst="rect">
            <a:avLst/>
          </a:prstGeom>
          <a:noFill/>
          <a:ln/>
        </p:spPr>
        <p:txBody>
          <a:bodyPr wrap="none" lIns="0" tIns="0" rIns="0" bIns="0" rtlCol="0" anchor="t"/>
          <a:lstStyle/>
          <a:p>
            <a:pPr marL="0" indent="0" algn="ctr">
              <a:lnSpc>
                <a:spcPts val="2650"/>
              </a:lnSpc>
              <a:buNone/>
            </a:pPr>
            <a:r>
              <a:rPr lang="en-US" sz="2650" dirty="0">
                <a:solidFill>
                  <a:srgbClr val="F9EEE7"/>
                </a:solidFill>
                <a:latin typeface="Quattrocento" pitchFamily="34" charset="0"/>
                <a:ea typeface="Quattrocento" pitchFamily="34" charset="-122"/>
                <a:cs typeface="Quattrocento" pitchFamily="34" charset="-120"/>
              </a:rPr>
              <a:t>2</a:t>
            </a:r>
            <a:endParaRPr lang="en-US" sz="2650" dirty="0"/>
          </a:p>
        </p:txBody>
      </p:sp>
      <p:sp>
        <p:nvSpPr>
          <p:cNvPr id="15" name="Text 12"/>
          <p:cNvSpPr/>
          <p:nvPr/>
        </p:nvSpPr>
        <p:spPr>
          <a:xfrm>
            <a:off x="2513290" y="4724638"/>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9EEE7"/>
                </a:solidFill>
                <a:latin typeface="Quattrocento" pitchFamily="34" charset="0"/>
                <a:ea typeface="Quattrocento" pitchFamily="34" charset="-122"/>
                <a:cs typeface="Quattrocento" pitchFamily="34" charset="-120"/>
              </a:rPr>
              <a:t>Curiosity and Temptation</a:t>
            </a:r>
            <a:endParaRPr lang="en-US" sz="2200" dirty="0"/>
          </a:p>
        </p:txBody>
      </p:sp>
      <p:sp>
        <p:nvSpPr>
          <p:cNvPr id="16" name="Text 13"/>
          <p:cNvSpPr/>
          <p:nvPr/>
        </p:nvSpPr>
        <p:spPr>
          <a:xfrm>
            <a:off x="2513290" y="5220176"/>
            <a:ext cx="11279386" cy="957382"/>
          </a:xfrm>
          <a:prstGeom prst="rect">
            <a:avLst/>
          </a:prstGeom>
          <a:noFill/>
          <a:ln/>
        </p:spPr>
        <p:txBody>
          <a:bodyPr wrap="none" lIns="0" tIns="0" rIns="0" bIns="0" rtlCol="0" anchor="t"/>
          <a:lstStyle/>
          <a:p>
            <a:pPr marL="0" indent="0" algn="l">
              <a:lnSpc>
                <a:spcPts val="3000"/>
              </a:lnSpc>
              <a:buNone/>
            </a:pPr>
            <a:r>
              <a:rPr lang="en-US" sz="1850" dirty="0">
                <a:solidFill>
                  <a:srgbClr val="F9EEE7"/>
                </a:solidFill>
                <a:latin typeface="Quattrocento" pitchFamily="34" charset="0"/>
                <a:ea typeface="Quattrocento" pitchFamily="34" charset="-122"/>
                <a:cs typeface="Quattrocento" pitchFamily="34" charset="-120"/>
              </a:rPr>
              <a:t>They may pique your curiosity with enticing offers or unexpected messages.</a:t>
            </a:r>
          </a:p>
          <a:p>
            <a:pPr marL="0" indent="0" algn="l">
              <a:lnSpc>
                <a:spcPts val="3000"/>
              </a:lnSpc>
              <a:buNone/>
            </a:pPr>
            <a:r>
              <a:rPr lang="en-US" sz="1850" dirty="0">
                <a:solidFill>
                  <a:srgbClr val="F9EEE7"/>
                </a:solidFill>
                <a:latin typeface="Quattrocento" pitchFamily="34" charset="0"/>
              </a:rPr>
              <a:t>Example: “You’ve won a $1,000 gift card! Click to claim.”</a:t>
            </a:r>
          </a:p>
          <a:p>
            <a:pPr marL="0" indent="0" algn="l">
              <a:lnSpc>
                <a:spcPts val="3000"/>
              </a:lnSpc>
              <a:buNone/>
            </a:pPr>
            <a:endParaRPr lang="en-US" sz="1850" dirty="0"/>
          </a:p>
        </p:txBody>
      </p:sp>
      <p:sp>
        <p:nvSpPr>
          <p:cNvPr id="17" name="Shape 14"/>
          <p:cNvSpPr/>
          <p:nvPr/>
        </p:nvSpPr>
        <p:spPr>
          <a:xfrm>
            <a:off x="1435477" y="6604992"/>
            <a:ext cx="837724" cy="30480"/>
          </a:xfrm>
          <a:prstGeom prst="roundRect">
            <a:avLst>
              <a:gd name="adj" fmla="val 117806"/>
            </a:avLst>
          </a:prstGeom>
          <a:solidFill>
            <a:srgbClr val="4A6B6A"/>
          </a:solidFill>
          <a:ln/>
        </p:spPr>
      </p:sp>
      <p:sp>
        <p:nvSpPr>
          <p:cNvPr id="18" name="Shape 15"/>
          <p:cNvSpPr/>
          <p:nvPr/>
        </p:nvSpPr>
        <p:spPr>
          <a:xfrm>
            <a:off x="927437" y="6351032"/>
            <a:ext cx="538520" cy="538520"/>
          </a:xfrm>
          <a:prstGeom prst="roundRect">
            <a:avLst>
              <a:gd name="adj" fmla="val 6668"/>
            </a:avLst>
          </a:prstGeom>
          <a:solidFill>
            <a:srgbClr val="315251"/>
          </a:solidFill>
          <a:ln/>
        </p:spPr>
      </p:sp>
      <p:sp>
        <p:nvSpPr>
          <p:cNvPr id="19" name="Text 16"/>
          <p:cNvSpPr/>
          <p:nvPr/>
        </p:nvSpPr>
        <p:spPr>
          <a:xfrm>
            <a:off x="1104721" y="6451283"/>
            <a:ext cx="183833" cy="337899"/>
          </a:xfrm>
          <a:prstGeom prst="rect">
            <a:avLst/>
          </a:prstGeom>
          <a:noFill/>
          <a:ln/>
        </p:spPr>
        <p:txBody>
          <a:bodyPr wrap="none" lIns="0" tIns="0" rIns="0" bIns="0" rtlCol="0" anchor="t"/>
          <a:lstStyle/>
          <a:p>
            <a:pPr marL="0" indent="0" algn="ctr">
              <a:lnSpc>
                <a:spcPts val="2650"/>
              </a:lnSpc>
              <a:buNone/>
            </a:pPr>
            <a:r>
              <a:rPr lang="en-US" sz="2650" dirty="0">
                <a:solidFill>
                  <a:srgbClr val="F9EEE7"/>
                </a:solidFill>
                <a:latin typeface="Quattrocento" pitchFamily="34" charset="0"/>
                <a:ea typeface="Quattrocento" pitchFamily="34" charset="-122"/>
                <a:cs typeface="Quattrocento" pitchFamily="34" charset="-120"/>
              </a:rPr>
              <a:t>3</a:t>
            </a:r>
            <a:endParaRPr lang="en-US" sz="2650" dirty="0"/>
          </a:p>
        </p:txBody>
      </p:sp>
      <p:sp>
        <p:nvSpPr>
          <p:cNvPr id="20" name="Text 17"/>
          <p:cNvSpPr/>
          <p:nvPr/>
        </p:nvSpPr>
        <p:spPr>
          <a:xfrm>
            <a:off x="2513290" y="6321147"/>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9EEE7"/>
                </a:solidFill>
                <a:latin typeface="Quattrocento" pitchFamily="34" charset="0"/>
                <a:ea typeface="Quattrocento" pitchFamily="34" charset="-122"/>
                <a:cs typeface="Quattrocento" pitchFamily="34" charset="-120"/>
              </a:rPr>
              <a:t>Trust Manipulation</a:t>
            </a:r>
            <a:endParaRPr lang="en-US" sz="2200" dirty="0"/>
          </a:p>
        </p:txBody>
      </p:sp>
      <p:sp>
        <p:nvSpPr>
          <p:cNvPr id="21" name="Text 18"/>
          <p:cNvSpPr/>
          <p:nvPr/>
        </p:nvSpPr>
        <p:spPr>
          <a:xfrm>
            <a:off x="2513290" y="6816684"/>
            <a:ext cx="11279386" cy="1158915"/>
          </a:xfrm>
          <a:prstGeom prst="rect">
            <a:avLst/>
          </a:prstGeom>
          <a:noFill/>
          <a:ln/>
        </p:spPr>
        <p:txBody>
          <a:bodyPr wrap="none" lIns="0" tIns="0" rIns="0" bIns="0" rtlCol="0" anchor="t"/>
          <a:lstStyle/>
          <a:p>
            <a:pPr marL="0" indent="0" algn="l">
              <a:lnSpc>
                <a:spcPts val="3000"/>
              </a:lnSpc>
              <a:buNone/>
            </a:pPr>
            <a:r>
              <a:rPr lang="en-US" sz="1850" dirty="0">
                <a:solidFill>
                  <a:srgbClr val="F9EEE7"/>
                </a:solidFill>
                <a:latin typeface="Quattrocento" pitchFamily="34" charset="0"/>
                <a:ea typeface="Quattrocento" pitchFamily="34" charset="-122"/>
                <a:cs typeface="Quattrocento" pitchFamily="34" charset="-120"/>
              </a:rPr>
              <a:t>Attackers use impersonation and social cues to build trust and gain your confidence.</a:t>
            </a:r>
          </a:p>
          <a:p>
            <a:pPr marL="0" indent="0" algn="l">
              <a:lnSpc>
                <a:spcPts val="3000"/>
              </a:lnSpc>
              <a:buNone/>
            </a:pPr>
            <a:r>
              <a:rPr lang="en-US" sz="1850" dirty="0">
                <a:solidFill>
                  <a:srgbClr val="F9EEE7"/>
                </a:solidFill>
                <a:latin typeface="Quattrocento" pitchFamily="34" charset="0"/>
              </a:rPr>
              <a:t>Example: “This is your CEO. Please process this payment immediately.”</a:t>
            </a:r>
          </a:p>
        </p:txBody>
      </p:sp>
    </p:spTree>
  </p:cSld>
  <p:clrMapOvr>
    <a:masterClrMapping/>
  </p:clrMapOvr>
  <mc:AlternateContent xmlns:mc="http://schemas.openxmlformats.org/markup-compatibility/2006">
    <mc:Choice xmlns:p14="http://schemas.microsoft.com/office/powerpoint/2010/main" Requires="p14">
      <p:transition spd="slow" p14:dur="1500" advTm="1405">
        <p:split orient="vert"/>
        <p:sndAc>
          <p:stSnd>
            <p:snd r:embed="rId3" name="camera.wav"/>
          </p:stSnd>
        </p:sndAc>
      </p:transition>
    </mc:Choice>
    <mc:Fallback>
      <p:transition spd="slow" advTm="1405">
        <p:split orient="vert"/>
        <p:sndAc>
          <p:stSnd>
            <p:snd r:embed="rId3" name="camera.wav"/>
          </p:stSnd>
        </p:sndAc>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4"/>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23332">
              <a:alpha val="80000"/>
            </a:srgbClr>
          </a:solidFill>
          <a:ln/>
        </p:spPr>
      </p:sp>
      <p:sp>
        <p:nvSpPr>
          <p:cNvPr id="4" name="Text 1"/>
          <p:cNvSpPr/>
          <p:nvPr/>
        </p:nvSpPr>
        <p:spPr>
          <a:xfrm>
            <a:off x="644723" y="507563"/>
            <a:ext cx="6048851" cy="541853"/>
          </a:xfrm>
          <a:prstGeom prst="rect">
            <a:avLst/>
          </a:prstGeom>
          <a:noFill/>
          <a:ln/>
        </p:spPr>
        <p:txBody>
          <a:bodyPr wrap="none" lIns="0" tIns="0" rIns="0" bIns="0" rtlCol="0" anchor="t"/>
          <a:lstStyle/>
          <a:p>
            <a:pPr marL="0" indent="0">
              <a:lnSpc>
                <a:spcPts val="4250"/>
              </a:lnSpc>
              <a:buNone/>
            </a:pPr>
            <a:r>
              <a:rPr lang="en-US" sz="3400" dirty="0">
                <a:solidFill>
                  <a:srgbClr val="FFD9BE"/>
                </a:solidFill>
                <a:latin typeface="Quattrocento" pitchFamily="34" charset="0"/>
                <a:ea typeface="Quattrocento" pitchFamily="34" charset="-122"/>
                <a:cs typeface="Quattrocento" pitchFamily="34" charset="-120"/>
              </a:rPr>
              <a:t>How to Spot Phishing Attempts</a:t>
            </a:r>
            <a:endParaRPr lang="en-US" sz="3400" dirty="0"/>
          </a:p>
        </p:txBody>
      </p:sp>
      <p:sp>
        <p:nvSpPr>
          <p:cNvPr id="5" name="Text 2"/>
          <p:cNvSpPr/>
          <p:nvPr/>
        </p:nvSpPr>
        <p:spPr>
          <a:xfrm>
            <a:off x="644723" y="1325642"/>
            <a:ext cx="13340953" cy="294680"/>
          </a:xfrm>
          <a:prstGeom prst="rect">
            <a:avLst/>
          </a:prstGeom>
          <a:noFill/>
          <a:ln/>
        </p:spPr>
        <p:txBody>
          <a:bodyPr wrap="none" lIns="0" tIns="0" rIns="0" bIns="0" rtlCol="0" anchor="t"/>
          <a:lstStyle/>
          <a:p>
            <a:pPr marL="0" indent="0">
              <a:lnSpc>
                <a:spcPts val="2300"/>
              </a:lnSpc>
              <a:buNone/>
            </a:pPr>
            <a:r>
              <a:rPr lang="en-US" sz="1450" dirty="0">
                <a:solidFill>
                  <a:srgbClr val="F9EEE7"/>
                </a:solidFill>
                <a:latin typeface="Quattrocento" pitchFamily="34" charset="0"/>
                <a:ea typeface="Quattrocento" pitchFamily="34" charset="-122"/>
                <a:cs typeface="Quattrocento" pitchFamily="34" charset="-120"/>
              </a:rPr>
              <a:t>You can learn to identify and avoid phishing attempts by being aware of the warning signs.</a:t>
            </a:r>
            <a:endParaRPr lang="en-US" sz="1450" dirty="0"/>
          </a:p>
        </p:txBody>
      </p:sp>
      <p:pic>
        <p:nvPicPr>
          <p:cNvPr id="6" name="Image 1" descr="preencoded.png"/>
          <p:cNvPicPr>
            <a:picLocks noChangeAspect="1"/>
          </p:cNvPicPr>
          <p:nvPr/>
        </p:nvPicPr>
        <p:blipFill>
          <a:blip r:embed="rId5"/>
          <a:stretch>
            <a:fillRect/>
          </a:stretch>
        </p:blipFill>
        <p:spPr>
          <a:xfrm>
            <a:off x="644723" y="1827490"/>
            <a:ext cx="921068" cy="1473637"/>
          </a:xfrm>
          <a:prstGeom prst="rect">
            <a:avLst/>
          </a:prstGeom>
        </p:spPr>
      </p:pic>
      <p:sp>
        <p:nvSpPr>
          <p:cNvPr id="7" name="Text 3"/>
          <p:cNvSpPr/>
          <p:nvPr/>
        </p:nvSpPr>
        <p:spPr>
          <a:xfrm>
            <a:off x="1842016" y="2011680"/>
            <a:ext cx="2167176" cy="270867"/>
          </a:xfrm>
          <a:prstGeom prst="rect">
            <a:avLst/>
          </a:prstGeom>
          <a:noFill/>
          <a:ln/>
        </p:spPr>
        <p:txBody>
          <a:bodyPr wrap="none" lIns="0" tIns="0" rIns="0" bIns="0" rtlCol="0" anchor="t"/>
          <a:lstStyle/>
          <a:p>
            <a:pPr marL="0" indent="0" algn="l">
              <a:lnSpc>
                <a:spcPts val="2100"/>
              </a:lnSpc>
              <a:buNone/>
            </a:pPr>
            <a:r>
              <a:rPr lang="en-US" sz="1700" dirty="0">
                <a:solidFill>
                  <a:srgbClr val="F9EEE7"/>
                </a:solidFill>
                <a:latin typeface="Quattrocento" pitchFamily="34" charset="0"/>
                <a:ea typeface="Quattrocento" pitchFamily="34" charset="-122"/>
                <a:cs typeface="Quattrocento" pitchFamily="34" charset="-120"/>
              </a:rPr>
              <a:t>Unexpected Emails</a:t>
            </a:r>
            <a:endParaRPr lang="en-US" sz="1700" dirty="0"/>
          </a:p>
        </p:txBody>
      </p:sp>
      <p:sp>
        <p:nvSpPr>
          <p:cNvPr id="8" name="Text 4"/>
          <p:cNvSpPr/>
          <p:nvPr/>
        </p:nvSpPr>
        <p:spPr>
          <a:xfrm>
            <a:off x="1842016" y="2393037"/>
            <a:ext cx="12143661" cy="294680"/>
          </a:xfrm>
          <a:prstGeom prst="rect">
            <a:avLst/>
          </a:prstGeom>
          <a:noFill/>
          <a:ln/>
        </p:spPr>
        <p:txBody>
          <a:bodyPr wrap="none" lIns="0" tIns="0" rIns="0" bIns="0" rtlCol="0" anchor="t"/>
          <a:lstStyle/>
          <a:p>
            <a:pPr marL="0" indent="0" algn="l">
              <a:lnSpc>
                <a:spcPts val="2300"/>
              </a:lnSpc>
              <a:buNone/>
            </a:pPr>
            <a:r>
              <a:rPr lang="en-US" sz="1450" dirty="0">
                <a:solidFill>
                  <a:srgbClr val="F9EEE7"/>
                </a:solidFill>
                <a:latin typeface="Quattrocento" pitchFamily="34" charset="0"/>
                <a:ea typeface="Quattrocento" pitchFamily="34" charset="-122"/>
                <a:cs typeface="Quattrocento" pitchFamily="34" charset="-120"/>
              </a:rPr>
              <a:t>Be wary of emails from unknown senders or emails with unexpected content.</a:t>
            </a:r>
            <a:endParaRPr lang="en-US" sz="1450" dirty="0"/>
          </a:p>
        </p:txBody>
      </p:sp>
      <p:pic>
        <p:nvPicPr>
          <p:cNvPr id="9" name="Image 2" descr="preencoded.png"/>
          <p:cNvPicPr>
            <a:picLocks noChangeAspect="1"/>
          </p:cNvPicPr>
          <p:nvPr/>
        </p:nvPicPr>
        <p:blipFill>
          <a:blip r:embed="rId6"/>
          <a:stretch>
            <a:fillRect/>
          </a:stretch>
        </p:blipFill>
        <p:spPr>
          <a:xfrm>
            <a:off x="644723" y="3301127"/>
            <a:ext cx="921068" cy="1473637"/>
          </a:xfrm>
          <a:prstGeom prst="rect">
            <a:avLst/>
          </a:prstGeom>
        </p:spPr>
      </p:pic>
      <p:sp>
        <p:nvSpPr>
          <p:cNvPr id="10" name="Text 5"/>
          <p:cNvSpPr/>
          <p:nvPr/>
        </p:nvSpPr>
        <p:spPr>
          <a:xfrm>
            <a:off x="1842016" y="3485317"/>
            <a:ext cx="2167176" cy="270867"/>
          </a:xfrm>
          <a:prstGeom prst="rect">
            <a:avLst/>
          </a:prstGeom>
          <a:noFill/>
          <a:ln/>
        </p:spPr>
        <p:txBody>
          <a:bodyPr wrap="none" lIns="0" tIns="0" rIns="0" bIns="0" rtlCol="0" anchor="t"/>
          <a:lstStyle/>
          <a:p>
            <a:pPr marL="0" indent="0" algn="l">
              <a:lnSpc>
                <a:spcPts val="2100"/>
              </a:lnSpc>
              <a:buNone/>
            </a:pPr>
            <a:r>
              <a:rPr lang="en-US" sz="1700" dirty="0">
                <a:solidFill>
                  <a:srgbClr val="F9EEE7"/>
                </a:solidFill>
                <a:latin typeface="Quattrocento" pitchFamily="34" charset="0"/>
                <a:ea typeface="Quattrocento" pitchFamily="34" charset="-122"/>
                <a:cs typeface="Quattrocento" pitchFamily="34" charset="-120"/>
              </a:rPr>
              <a:t>Suspicious Links</a:t>
            </a:r>
            <a:endParaRPr lang="en-US" sz="1700" dirty="0"/>
          </a:p>
        </p:txBody>
      </p:sp>
      <p:sp>
        <p:nvSpPr>
          <p:cNvPr id="11" name="Text 6"/>
          <p:cNvSpPr/>
          <p:nvPr/>
        </p:nvSpPr>
        <p:spPr>
          <a:xfrm>
            <a:off x="1842016" y="3866674"/>
            <a:ext cx="12143661" cy="294680"/>
          </a:xfrm>
          <a:prstGeom prst="rect">
            <a:avLst/>
          </a:prstGeom>
          <a:noFill/>
          <a:ln/>
        </p:spPr>
        <p:txBody>
          <a:bodyPr wrap="none" lIns="0" tIns="0" rIns="0" bIns="0" rtlCol="0" anchor="t"/>
          <a:lstStyle/>
          <a:p>
            <a:pPr marL="0" indent="0" algn="l">
              <a:lnSpc>
                <a:spcPts val="2300"/>
              </a:lnSpc>
              <a:buNone/>
            </a:pPr>
            <a:r>
              <a:rPr lang="en-US" sz="1450" dirty="0">
                <a:solidFill>
                  <a:srgbClr val="F9EEE7"/>
                </a:solidFill>
                <a:latin typeface="Quattrocento" pitchFamily="34" charset="0"/>
                <a:ea typeface="Quattrocento" pitchFamily="34" charset="-122"/>
                <a:cs typeface="Quattrocento" pitchFamily="34" charset="-120"/>
              </a:rPr>
              <a:t>Hover over links before clicking to see the actual destination URL.</a:t>
            </a:r>
            <a:endParaRPr lang="en-US" sz="1450" dirty="0"/>
          </a:p>
        </p:txBody>
      </p:sp>
      <p:pic>
        <p:nvPicPr>
          <p:cNvPr id="12" name="Image 3" descr="preencoded.png"/>
          <p:cNvPicPr>
            <a:picLocks noChangeAspect="1"/>
          </p:cNvPicPr>
          <p:nvPr/>
        </p:nvPicPr>
        <p:blipFill>
          <a:blip r:embed="rId7"/>
          <a:stretch>
            <a:fillRect/>
          </a:stretch>
        </p:blipFill>
        <p:spPr>
          <a:xfrm>
            <a:off x="644723" y="4774763"/>
            <a:ext cx="921068" cy="1473637"/>
          </a:xfrm>
          <a:prstGeom prst="rect">
            <a:avLst/>
          </a:prstGeom>
        </p:spPr>
      </p:pic>
      <p:sp>
        <p:nvSpPr>
          <p:cNvPr id="13" name="Text 7"/>
          <p:cNvSpPr/>
          <p:nvPr/>
        </p:nvSpPr>
        <p:spPr>
          <a:xfrm>
            <a:off x="1842016" y="4958953"/>
            <a:ext cx="2167176" cy="270867"/>
          </a:xfrm>
          <a:prstGeom prst="rect">
            <a:avLst/>
          </a:prstGeom>
          <a:noFill/>
          <a:ln/>
        </p:spPr>
        <p:txBody>
          <a:bodyPr wrap="none" lIns="0" tIns="0" rIns="0" bIns="0" rtlCol="0" anchor="t"/>
          <a:lstStyle/>
          <a:p>
            <a:pPr marL="0" indent="0" algn="l">
              <a:lnSpc>
                <a:spcPts val="2100"/>
              </a:lnSpc>
              <a:buNone/>
            </a:pPr>
            <a:r>
              <a:rPr lang="en-US" sz="1700" dirty="0">
                <a:solidFill>
                  <a:srgbClr val="F9EEE7"/>
                </a:solidFill>
                <a:latin typeface="Quattrocento" pitchFamily="34" charset="0"/>
                <a:ea typeface="Quattrocento" pitchFamily="34" charset="-122"/>
                <a:cs typeface="Quattrocento" pitchFamily="34" charset="-120"/>
              </a:rPr>
              <a:t>Urgent Requests</a:t>
            </a:r>
            <a:endParaRPr lang="en-US" sz="1700" dirty="0"/>
          </a:p>
        </p:txBody>
      </p:sp>
      <p:sp>
        <p:nvSpPr>
          <p:cNvPr id="14" name="Text 8"/>
          <p:cNvSpPr/>
          <p:nvPr/>
        </p:nvSpPr>
        <p:spPr>
          <a:xfrm>
            <a:off x="1842016" y="5340310"/>
            <a:ext cx="12143661" cy="294680"/>
          </a:xfrm>
          <a:prstGeom prst="rect">
            <a:avLst/>
          </a:prstGeom>
          <a:noFill/>
          <a:ln/>
        </p:spPr>
        <p:txBody>
          <a:bodyPr wrap="none" lIns="0" tIns="0" rIns="0" bIns="0" rtlCol="0" anchor="t"/>
          <a:lstStyle/>
          <a:p>
            <a:pPr marL="0" indent="0" algn="l">
              <a:lnSpc>
                <a:spcPts val="2300"/>
              </a:lnSpc>
              <a:buNone/>
            </a:pPr>
            <a:r>
              <a:rPr lang="en-US" sz="1450" dirty="0">
                <a:solidFill>
                  <a:srgbClr val="F9EEE7"/>
                </a:solidFill>
                <a:latin typeface="Quattrocento" pitchFamily="34" charset="0"/>
                <a:ea typeface="Quattrocento" pitchFamily="34" charset="-122"/>
                <a:cs typeface="Quattrocento" pitchFamily="34" charset="-120"/>
              </a:rPr>
              <a:t>Don't fall for pressure tactics. Take your time and think carefully before taking action.</a:t>
            </a:r>
            <a:endParaRPr lang="en-US" sz="1450" dirty="0"/>
          </a:p>
        </p:txBody>
      </p:sp>
      <p:pic>
        <p:nvPicPr>
          <p:cNvPr id="15" name="Image 4" descr="preencoded.png"/>
          <p:cNvPicPr>
            <a:picLocks noChangeAspect="1"/>
          </p:cNvPicPr>
          <p:nvPr/>
        </p:nvPicPr>
        <p:blipFill>
          <a:blip r:embed="rId8"/>
          <a:stretch>
            <a:fillRect/>
          </a:stretch>
        </p:blipFill>
        <p:spPr>
          <a:xfrm>
            <a:off x="644723" y="6248400"/>
            <a:ext cx="921068" cy="1473637"/>
          </a:xfrm>
          <a:prstGeom prst="rect">
            <a:avLst/>
          </a:prstGeom>
        </p:spPr>
      </p:pic>
      <p:sp>
        <p:nvSpPr>
          <p:cNvPr id="16" name="Text 9"/>
          <p:cNvSpPr/>
          <p:nvPr/>
        </p:nvSpPr>
        <p:spPr>
          <a:xfrm>
            <a:off x="1842016" y="6432590"/>
            <a:ext cx="2167176" cy="270867"/>
          </a:xfrm>
          <a:prstGeom prst="rect">
            <a:avLst/>
          </a:prstGeom>
          <a:noFill/>
          <a:ln/>
        </p:spPr>
        <p:txBody>
          <a:bodyPr wrap="none" lIns="0" tIns="0" rIns="0" bIns="0" rtlCol="0" anchor="t"/>
          <a:lstStyle/>
          <a:p>
            <a:pPr marL="0" indent="0" algn="l">
              <a:lnSpc>
                <a:spcPts val="2100"/>
              </a:lnSpc>
              <a:buNone/>
            </a:pPr>
            <a:r>
              <a:rPr lang="en-US" sz="1700" dirty="0">
                <a:solidFill>
                  <a:srgbClr val="F9EEE7"/>
                </a:solidFill>
                <a:latin typeface="Quattrocento" pitchFamily="34" charset="0"/>
                <a:ea typeface="Quattrocento" pitchFamily="34" charset="-122"/>
                <a:cs typeface="Quattrocento" pitchFamily="34" charset="-120"/>
              </a:rPr>
              <a:t>Grammatical Errors</a:t>
            </a:r>
            <a:endParaRPr lang="en-US" sz="1700" dirty="0"/>
          </a:p>
        </p:txBody>
      </p:sp>
      <p:sp>
        <p:nvSpPr>
          <p:cNvPr id="17" name="Text 10"/>
          <p:cNvSpPr/>
          <p:nvPr/>
        </p:nvSpPr>
        <p:spPr>
          <a:xfrm>
            <a:off x="1842016" y="6813947"/>
            <a:ext cx="12143661" cy="294680"/>
          </a:xfrm>
          <a:prstGeom prst="rect">
            <a:avLst/>
          </a:prstGeom>
          <a:noFill/>
          <a:ln/>
        </p:spPr>
        <p:txBody>
          <a:bodyPr wrap="none" lIns="0" tIns="0" rIns="0" bIns="0" rtlCol="0" anchor="t"/>
          <a:lstStyle/>
          <a:p>
            <a:pPr marL="0" indent="0" algn="l">
              <a:lnSpc>
                <a:spcPts val="2300"/>
              </a:lnSpc>
              <a:buNone/>
            </a:pPr>
            <a:r>
              <a:rPr lang="en-US" sz="1450" dirty="0">
                <a:solidFill>
                  <a:srgbClr val="F9EEE7"/>
                </a:solidFill>
                <a:latin typeface="Quattrocento" pitchFamily="34" charset="0"/>
                <a:ea typeface="Quattrocento" pitchFamily="34" charset="-122"/>
                <a:cs typeface="Quattrocento" pitchFamily="34" charset="-120"/>
              </a:rPr>
              <a:t>Be suspicious of emails with poor grammar or misspellings.</a:t>
            </a:r>
            <a:endParaRPr lang="en-US" sz="1450" dirty="0"/>
          </a:p>
        </p:txBody>
      </p:sp>
    </p:spTree>
  </p:cSld>
  <p:clrMapOvr>
    <a:masterClrMapping/>
  </p:clrMapOvr>
  <mc:AlternateContent xmlns:mc="http://schemas.openxmlformats.org/markup-compatibility/2006">
    <mc:Choice xmlns:p14="http://schemas.microsoft.com/office/powerpoint/2010/main" Requires="p14">
      <p:transition spd="slow" p14:dur="1500" advTm="4448">
        <p:split orient="vert"/>
        <p:sndAc>
          <p:stSnd>
            <p:snd r:embed="rId3" name="camera.wav"/>
          </p:stSnd>
        </p:sndAc>
      </p:transition>
    </mc:Choice>
    <mc:Fallback>
      <p:transition spd="slow" advTm="4448">
        <p:split orient="vert"/>
        <p:sndAc>
          <p:stSnd>
            <p:snd r:embed="rId3" name="camera.wav"/>
          </p:stSnd>
        </p:sndAc>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4"/>
          <a:stretch>
            <a:fillRect/>
          </a:stretch>
        </p:blipFill>
        <p:spPr>
          <a:xfrm>
            <a:off x="0" y="0"/>
            <a:ext cx="14630400" cy="8232815"/>
          </a:xfrm>
          <a:prstGeom prst="rect">
            <a:avLst/>
          </a:prstGeom>
        </p:spPr>
      </p:pic>
      <p:sp>
        <p:nvSpPr>
          <p:cNvPr id="3" name="Shape 0"/>
          <p:cNvSpPr/>
          <p:nvPr/>
        </p:nvSpPr>
        <p:spPr>
          <a:xfrm>
            <a:off x="0" y="0"/>
            <a:ext cx="14630400" cy="8232815"/>
          </a:xfrm>
          <a:prstGeom prst="rect">
            <a:avLst/>
          </a:prstGeom>
          <a:solidFill>
            <a:srgbClr val="123332">
              <a:alpha val="80000"/>
            </a:srgbClr>
          </a:solidFill>
          <a:ln/>
        </p:spPr>
      </p:sp>
      <p:sp>
        <p:nvSpPr>
          <p:cNvPr id="4" name="Text 1"/>
          <p:cNvSpPr/>
          <p:nvPr/>
        </p:nvSpPr>
        <p:spPr>
          <a:xfrm>
            <a:off x="749498" y="588883"/>
            <a:ext cx="8032433" cy="629841"/>
          </a:xfrm>
          <a:prstGeom prst="rect">
            <a:avLst/>
          </a:prstGeom>
          <a:noFill/>
          <a:ln/>
        </p:spPr>
        <p:txBody>
          <a:bodyPr wrap="none" lIns="0" tIns="0" rIns="0" bIns="0" rtlCol="0" anchor="t"/>
          <a:lstStyle/>
          <a:p>
            <a:pPr marL="0" indent="0">
              <a:lnSpc>
                <a:spcPts val="4950"/>
              </a:lnSpc>
              <a:buNone/>
            </a:pPr>
            <a:r>
              <a:rPr lang="en-US" sz="3950" dirty="0">
                <a:solidFill>
                  <a:srgbClr val="FFD9BE"/>
                </a:solidFill>
                <a:latin typeface="Quattrocento" pitchFamily="34" charset="0"/>
                <a:ea typeface="Quattrocento" pitchFamily="34" charset="-122"/>
                <a:cs typeface="Quattrocento" pitchFamily="34" charset="-120"/>
              </a:rPr>
              <a:t>Best Practices for Avoiding Phishing</a:t>
            </a:r>
            <a:endParaRPr lang="en-US" sz="3950" dirty="0"/>
          </a:p>
        </p:txBody>
      </p:sp>
      <p:sp>
        <p:nvSpPr>
          <p:cNvPr id="5" name="Text 2"/>
          <p:cNvSpPr/>
          <p:nvPr/>
        </p:nvSpPr>
        <p:spPr>
          <a:xfrm>
            <a:off x="749498" y="1539835"/>
            <a:ext cx="13131403" cy="342662"/>
          </a:xfrm>
          <a:prstGeom prst="rect">
            <a:avLst/>
          </a:prstGeom>
          <a:noFill/>
          <a:ln/>
        </p:spPr>
        <p:txBody>
          <a:bodyPr wrap="none" lIns="0" tIns="0" rIns="0" bIns="0" rtlCol="0" anchor="t"/>
          <a:lstStyle/>
          <a:p>
            <a:pPr marL="0" indent="0">
              <a:lnSpc>
                <a:spcPts val="2650"/>
              </a:lnSpc>
              <a:buNone/>
            </a:pPr>
            <a:r>
              <a:rPr lang="en-US" sz="1650" dirty="0">
                <a:solidFill>
                  <a:srgbClr val="F9EEE7"/>
                </a:solidFill>
                <a:latin typeface="Quattrocento" pitchFamily="34" charset="0"/>
                <a:ea typeface="Quattrocento" pitchFamily="34" charset="-122"/>
                <a:cs typeface="Quattrocento" pitchFamily="34" charset="-120"/>
              </a:rPr>
              <a:t>Following these best practices can help you stay safe from phishing attacks.</a:t>
            </a:r>
            <a:endParaRPr lang="en-US" sz="1650" dirty="0"/>
          </a:p>
        </p:txBody>
      </p:sp>
      <p:sp>
        <p:nvSpPr>
          <p:cNvPr id="6" name="Shape 3"/>
          <p:cNvSpPr/>
          <p:nvPr/>
        </p:nvSpPr>
        <p:spPr>
          <a:xfrm>
            <a:off x="749498" y="2123361"/>
            <a:ext cx="1641396" cy="1214199"/>
          </a:xfrm>
          <a:prstGeom prst="roundRect">
            <a:avLst>
              <a:gd name="adj" fmla="val 2645"/>
            </a:avLst>
          </a:prstGeom>
          <a:solidFill>
            <a:srgbClr val="315251"/>
          </a:solidFill>
          <a:ln/>
        </p:spPr>
      </p:sp>
      <p:sp>
        <p:nvSpPr>
          <p:cNvPr id="7" name="Text 4"/>
          <p:cNvSpPr/>
          <p:nvPr/>
        </p:nvSpPr>
        <p:spPr>
          <a:xfrm>
            <a:off x="963573" y="2516386"/>
            <a:ext cx="94774" cy="428149"/>
          </a:xfrm>
          <a:prstGeom prst="rect">
            <a:avLst/>
          </a:prstGeom>
          <a:noFill/>
          <a:ln/>
        </p:spPr>
        <p:txBody>
          <a:bodyPr wrap="none" lIns="0" tIns="0" rIns="0" bIns="0" rtlCol="0" anchor="t"/>
          <a:lstStyle/>
          <a:p>
            <a:pPr marL="0" indent="0" algn="ctr">
              <a:lnSpc>
                <a:spcPts val="3350"/>
              </a:lnSpc>
              <a:buNone/>
            </a:pPr>
            <a:r>
              <a:rPr lang="en-US" sz="2100" dirty="0">
                <a:solidFill>
                  <a:srgbClr val="F9EEE7"/>
                </a:solidFill>
                <a:latin typeface="Quattrocento" pitchFamily="34" charset="0"/>
                <a:ea typeface="Quattrocento" pitchFamily="34" charset="-122"/>
                <a:cs typeface="Quattrocento" pitchFamily="34" charset="-120"/>
              </a:rPr>
              <a:t>1</a:t>
            </a:r>
            <a:endParaRPr lang="en-US" sz="2100" dirty="0"/>
          </a:p>
        </p:txBody>
      </p:sp>
      <p:sp>
        <p:nvSpPr>
          <p:cNvPr id="8" name="Text 5"/>
          <p:cNvSpPr/>
          <p:nvPr/>
        </p:nvSpPr>
        <p:spPr>
          <a:xfrm>
            <a:off x="2604968" y="2337435"/>
            <a:ext cx="2676406" cy="314920"/>
          </a:xfrm>
          <a:prstGeom prst="rect">
            <a:avLst/>
          </a:prstGeom>
          <a:noFill/>
          <a:ln/>
        </p:spPr>
        <p:txBody>
          <a:bodyPr wrap="none" lIns="0" tIns="0" rIns="0" bIns="0" rtlCol="0" anchor="t"/>
          <a:lstStyle/>
          <a:p>
            <a:pPr marL="0" indent="0" algn="l">
              <a:lnSpc>
                <a:spcPts val="2450"/>
              </a:lnSpc>
              <a:buNone/>
            </a:pPr>
            <a:r>
              <a:rPr lang="en-US" sz="1950" dirty="0">
                <a:solidFill>
                  <a:srgbClr val="F9EEE7"/>
                </a:solidFill>
                <a:latin typeface="Quattrocento" pitchFamily="34" charset="0"/>
                <a:ea typeface="Quattrocento" pitchFamily="34" charset="-122"/>
                <a:cs typeface="Quattrocento" pitchFamily="34" charset="-120"/>
              </a:rPr>
              <a:t>Keep Software Updated</a:t>
            </a:r>
            <a:endParaRPr lang="en-US" sz="1950" dirty="0"/>
          </a:p>
        </p:txBody>
      </p:sp>
      <p:sp>
        <p:nvSpPr>
          <p:cNvPr id="9" name="Text 6"/>
          <p:cNvSpPr/>
          <p:nvPr/>
        </p:nvSpPr>
        <p:spPr>
          <a:xfrm>
            <a:off x="2604968" y="2780824"/>
            <a:ext cx="6097786" cy="342662"/>
          </a:xfrm>
          <a:prstGeom prst="rect">
            <a:avLst/>
          </a:prstGeom>
          <a:noFill/>
          <a:ln/>
        </p:spPr>
        <p:txBody>
          <a:bodyPr wrap="none" lIns="0" tIns="0" rIns="0" bIns="0" rtlCol="0" anchor="t"/>
          <a:lstStyle/>
          <a:p>
            <a:pPr marL="0" indent="0" algn="l">
              <a:lnSpc>
                <a:spcPts val="2650"/>
              </a:lnSpc>
              <a:buNone/>
            </a:pPr>
            <a:r>
              <a:rPr lang="en-US" sz="1650" dirty="0">
                <a:solidFill>
                  <a:srgbClr val="F9EEE7"/>
                </a:solidFill>
                <a:latin typeface="Quattrocento" pitchFamily="34" charset="0"/>
                <a:ea typeface="Quattrocento" pitchFamily="34" charset="-122"/>
                <a:cs typeface="Quattrocento" pitchFamily="34" charset="-120"/>
              </a:rPr>
              <a:t>Install security updates for your operating system and software.</a:t>
            </a:r>
            <a:endParaRPr lang="en-US" sz="1650" dirty="0"/>
          </a:p>
        </p:txBody>
      </p:sp>
      <p:sp>
        <p:nvSpPr>
          <p:cNvPr id="10" name="Shape 7"/>
          <p:cNvSpPr/>
          <p:nvPr/>
        </p:nvSpPr>
        <p:spPr>
          <a:xfrm>
            <a:off x="2497931" y="3322320"/>
            <a:ext cx="11275933" cy="15240"/>
          </a:xfrm>
          <a:prstGeom prst="roundRect">
            <a:avLst>
              <a:gd name="adj" fmla="val 210771"/>
            </a:avLst>
          </a:prstGeom>
          <a:solidFill>
            <a:srgbClr val="4A6B6A"/>
          </a:solidFill>
          <a:ln/>
        </p:spPr>
      </p:sp>
      <p:sp>
        <p:nvSpPr>
          <p:cNvPr id="11" name="Shape 8"/>
          <p:cNvSpPr/>
          <p:nvPr/>
        </p:nvSpPr>
        <p:spPr>
          <a:xfrm>
            <a:off x="749498" y="3444597"/>
            <a:ext cx="3282791" cy="1214199"/>
          </a:xfrm>
          <a:prstGeom prst="roundRect">
            <a:avLst>
              <a:gd name="adj" fmla="val 2645"/>
            </a:avLst>
          </a:prstGeom>
          <a:solidFill>
            <a:srgbClr val="315251"/>
          </a:solidFill>
          <a:ln/>
        </p:spPr>
      </p:sp>
      <p:sp>
        <p:nvSpPr>
          <p:cNvPr id="12" name="Text 9"/>
          <p:cNvSpPr/>
          <p:nvPr/>
        </p:nvSpPr>
        <p:spPr>
          <a:xfrm>
            <a:off x="963573" y="3837623"/>
            <a:ext cx="143470" cy="428149"/>
          </a:xfrm>
          <a:prstGeom prst="rect">
            <a:avLst/>
          </a:prstGeom>
          <a:noFill/>
          <a:ln/>
        </p:spPr>
        <p:txBody>
          <a:bodyPr wrap="none" lIns="0" tIns="0" rIns="0" bIns="0" rtlCol="0" anchor="t"/>
          <a:lstStyle/>
          <a:p>
            <a:pPr marL="0" indent="0" algn="ctr">
              <a:lnSpc>
                <a:spcPts val="3350"/>
              </a:lnSpc>
              <a:buNone/>
            </a:pPr>
            <a:r>
              <a:rPr lang="en-US" sz="2100" dirty="0">
                <a:solidFill>
                  <a:srgbClr val="F9EEE7"/>
                </a:solidFill>
                <a:latin typeface="Quattrocento" pitchFamily="34" charset="0"/>
                <a:ea typeface="Quattrocento" pitchFamily="34" charset="-122"/>
                <a:cs typeface="Quattrocento" pitchFamily="34" charset="-120"/>
              </a:rPr>
              <a:t>2</a:t>
            </a:r>
            <a:endParaRPr lang="en-US" sz="2100" dirty="0"/>
          </a:p>
        </p:txBody>
      </p:sp>
      <p:sp>
        <p:nvSpPr>
          <p:cNvPr id="13" name="Text 10"/>
          <p:cNvSpPr/>
          <p:nvPr/>
        </p:nvSpPr>
        <p:spPr>
          <a:xfrm>
            <a:off x="4246364" y="3658672"/>
            <a:ext cx="2519243" cy="314920"/>
          </a:xfrm>
          <a:prstGeom prst="rect">
            <a:avLst/>
          </a:prstGeom>
          <a:noFill/>
          <a:ln/>
        </p:spPr>
        <p:txBody>
          <a:bodyPr wrap="none" lIns="0" tIns="0" rIns="0" bIns="0" rtlCol="0" anchor="t"/>
          <a:lstStyle/>
          <a:p>
            <a:pPr marL="0" indent="0" algn="l">
              <a:lnSpc>
                <a:spcPts val="2450"/>
              </a:lnSpc>
              <a:buNone/>
            </a:pPr>
            <a:r>
              <a:rPr lang="en-US" sz="1950" dirty="0">
                <a:solidFill>
                  <a:srgbClr val="F9EEE7"/>
                </a:solidFill>
                <a:latin typeface="Quattrocento" pitchFamily="34" charset="0"/>
                <a:ea typeface="Quattrocento" pitchFamily="34" charset="-122"/>
                <a:cs typeface="Quattrocento" pitchFamily="34" charset="-120"/>
              </a:rPr>
              <a:t>Use Strong Passwords</a:t>
            </a:r>
            <a:endParaRPr lang="en-US" sz="1950" dirty="0"/>
          </a:p>
        </p:txBody>
      </p:sp>
      <p:sp>
        <p:nvSpPr>
          <p:cNvPr id="14" name="Text 11"/>
          <p:cNvSpPr/>
          <p:nvPr/>
        </p:nvSpPr>
        <p:spPr>
          <a:xfrm>
            <a:off x="4246364" y="4102060"/>
            <a:ext cx="5458539" cy="342662"/>
          </a:xfrm>
          <a:prstGeom prst="rect">
            <a:avLst/>
          </a:prstGeom>
          <a:noFill/>
          <a:ln/>
        </p:spPr>
        <p:txBody>
          <a:bodyPr wrap="none" lIns="0" tIns="0" rIns="0" bIns="0" rtlCol="0" anchor="t"/>
          <a:lstStyle/>
          <a:p>
            <a:pPr marL="0" indent="0" algn="l">
              <a:lnSpc>
                <a:spcPts val="2650"/>
              </a:lnSpc>
              <a:buNone/>
            </a:pPr>
            <a:r>
              <a:rPr lang="en-US" sz="1650" dirty="0">
                <a:solidFill>
                  <a:srgbClr val="F9EEE7"/>
                </a:solidFill>
                <a:latin typeface="Quattrocento" pitchFamily="34" charset="0"/>
                <a:ea typeface="Quattrocento" pitchFamily="34" charset="-122"/>
                <a:cs typeface="Quattrocento" pitchFamily="34" charset="-120"/>
              </a:rPr>
              <a:t>Create unique and complex passwords for each account.</a:t>
            </a:r>
            <a:endParaRPr lang="en-US" sz="1650" dirty="0"/>
          </a:p>
        </p:txBody>
      </p:sp>
      <p:sp>
        <p:nvSpPr>
          <p:cNvPr id="15" name="Shape 12"/>
          <p:cNvSpPr/>
          <p:nvPr/>
        </p:nvSpPr>
        <p:spPr>
          <a:xfrm>
            <a:off x="4139327" y="4643557"/>
            <a:ext cx="9634537" cy="15240"/>
          </a:xfrm>
          <a:prstGeom prst="roundRect">
            <a:avLst>
              <a:gd name="adj" fmla="val 210771"/>
            </a:avLst>
          </a:prstGeom>
          <a:solidFill>
            <a:srgbClr val="4A6B6A"/>
          </a:solidFill>
          <a:ln/>
        </p:spPr>
      </p:sp>
      <p:sp>
        <p:nvSpPr>
          <p:cNvPr id="16" name="Shape 13"/>
          <p:cNvSpPr/>
          <p:nvPr/>
        </p:nvSpPr>
        <p:spPr>
          <a:xfrm>
            <a:off x="749498" y="4765834"/>
            <a:ext cx="4924187" cy="1214199"/>
          </a:xfrm>
          <a:prstGeom prst="roundRect">
            <a:avLst>
              <a:gd name="adj" fmla="val 2645"/>
            </a:avLst>
          </a:prstGeom>
          <a:solidFill>
            <a:srgbClr val="315251"/>
          </a:solidFill>
          <a:ln/>
        </p:spPr>
      </p:sp>
      <p:sp>
        <p:nvSpPr>
          <p:cNvPr id="17" name="Text 14"/>
          <p:cNvSpPr/>
          <p:nvPr/>
        </p:nvSpPr>
        <p:spPr>
          <a:xfrm>
            <a:off x="963573" y="5158859"/>
            <a:ext cx="145613" cy="428149"/>
          </a:xfrm>
          <a:prstGeom prst="rect">
            <a:avLst/>
          </a:prstGeom>
          <a:noFill/>
          <a:ln/>
        </p:spPr>
        <p:txBody>
          <a:bodyPr wrap="none" lIns="0" tIns="0" rIns="0" bIns="0" rtlCol="0" anchor="t"/>
          <a:lstStyle/>
          <a:p>
            <a:pPr marL="0" indent="0" algn="ctr">
              <a:lnSpc>
                <a:spcPts val="3350"/>
              </a:lnSpc>
              <a:buNone/>
            </a:pPr>
            <a:r>
              <a:rPr lang="en-US" sz="2100" dirty="0">
                <a:solidFill>
                  <a:srgbClr val="F9EEE7"/>
                </a:solidFill>
                <a:latin typeface="Quattrocento" pitchFamily="34" charset="0"/>
                <a:ea typeface="Quattrocento" pitchFamily="34" charset="-122"/>
                <a:cs typeface="Quattrocento" pitchFamily="34" charset="-120"/>
              </a:rPr>
              <a:t>3</a:t>
            </a:r>
            <a:endParaRPr lang="en-US" sz="2100" dirty="0"/>
          </a:p>
        </p:txBody>
      </p:sp>
      <p:sp>
        <p:nvSpPr>
          <p:cNvPr id="18" name="Text 15"/>
          <p:cNvSpPr/>
          <p:nvPr/>
        </p:nvSpPr>
        <p:spPr>
          <a:xfrm>
            <a:off x="5887760" y="4979908"/>
            <a:ext cx="2519243" cy="314920"/>
          </a:xfrm>
          <a:prstGeom prst="rect">
            <a:avLst/>
          </a:prstGeom>
          <a:noFill/>
          <a:ln/>
        </p:spPr>
        <p:txBody>
          <a:bodyPr wrap="none" lIns="0" tIns="0" rIns="0" bIns="0" rtlCol="0" anchor="t"/>
          <a:lstStyle/>
          <a:p>
            <a:pPr marL="0" indent="0" algn="l">
              <a:lnSpc>
                <a:spcPts val="2450"/>
              </a:lnSpc>
              <a:buNone/>
            </a:pPr>
            <a:r>
              <a:rPr lang="en-US" sz="1950" dirty="0">
                <a:solidFill>
                  <a:srgbClr val="F9EEE7"/>
                </a:solidFill>
                <a:latin typeface="Quattrocento" pitchFamily="34" charset="0"/>
                <a:ea typeface="Quattrocento" pitchFamily="34" charset="-122"/>
                <a:cs typeface="Quattrocento" pitchFamily="34" charset="-120"/>
              </a:rPr>
              <a:t>Be Cautious of Links</a:t>
            </a:r>
            <a:endParaRPr lang="en-US" sz="1950" dirty="0"/>
          </a:p>
        </p:txBody>
      </p:sp>
      <p:sp>
        <p:nvSpPr>
          <p:cNvPr id="19" name="Text 16"/>
          <p:cNvSpPr/>
          <p:nvPr/>
        </p:nvSpPr>
        <p:spPr>
          <a:xfrm>
            <a:off x="5887760" y="5423297"/>
            <a:ext cx="6026706" cy="342662"/>
          </a:xfrm>
          <a:prstGeom prst="rect">
            <a:avLst/>
          </a:prstGeom>
          <a:noFill/>
          <a:ln/>
        </p:spPr>
        <p:txBody>
          <a:bodyPr wrap="none" lIns="0" tIns="0" rIns="0" bIns="0" rtlCol="0" anchor="t"/>
          <a:lstStyle/>
          <a:p>
            <a:pPr marL="0" indent="0" algn="l">
              <a:lnSpc>
                <a:spcPts val="2650"/>
              </a:lnSpc>
              <a:buNone/>
            </a:pPr>
            <a:r>
              <a:rPr lang="en-US" sz="1650" dirty="0">
                <a:solidFill>
                  <a:srgbClr val="F9EEE7"/>
                </a:solidFill>
                <a:latin typeface="Quattrocento" pitchFamily="34" charset="0"/>
                <a:ea typeface="Quattrocento" pitchFamily="34" charset="-122"/>
                <a:cs typeface="Quattrocento" pitchFamily="34" charset="-120"/>
              </a:rPr>
              <a:t>Don't click links in emails or messages from unknown sources.</a:t>
            </a:r>
            <a:endParaRPr lang="en-US" sz="1650" dirty="0"/>
          </a:p>
        </p:txBody>
      </p:sp>
      <p:sp>
        <p:nvSpPr>
          <p:cNvPr id="20" name="Shape 17"/>
          <p:cNvSpPr/>
          <p:nvPr/>
        </p:nvSpPr>
        <p:spPr>
          <a:xfrm>
            <a:off x="5780723" y="5964793"/>
            <a:ext cx="7993142" cy="15240"/>
          </a:xfrm>
          <a:prstGeom prst="roundRect">
            <a:avLst>
              <a:gd name="adj" fmla="val 210771"/>
            </a:avLst>
          </a:prstGeom>
          <a:solidFill>
            <a:srgbClr val="4A6B6A"/>
          </a:solidFill>
          <a:ln/>
        </p:spPr>
      </p:sp>
      <p:sp>
        <p:nvSpPr>
          <p:cNvPr id="21" name="Shape 18"/>
          <p:cNvSpPr/>
          <p:nvPr/>
        </p:nvSpPr>
        <p:spPr>
          <a:xfrm>
            <a:off x="749498" y="6087070"/>
            <a:ext cx="6565702" cy="1556861"/>
          </a:xfrm>
          <a:prstGeom prst="roundRect">
            <a:avLst>
              <a:gd name="adj" fmla="val 2063"/>
            </a:avLst>
          </a:prstGeom>
          <a:solidFill>
            <a:srgbClr val="315251"/>
          </a:solidFill>
          <a:ln/>
        </p:spPr>
      </p:sp>
      <p:sp>
        <p:nvSpPr>
          <p:cNvPr id="22" name="Text 19"/>
          <p:cNvSpPr/>
          <p:nvPr/>
        </p:nvSpPr>
        <p:spPr>
          <a:xfrm>
            <a:off x="963573" y="6651427"/>
            <a:ext cx="135969" cy="428149"/>
          </a:xfrm>
          <a:prstGeom prst="rect">
            <a:avLst/>
          </a:prstGeom>
          <a:noFill/>
          <a:ln/>
        </p:spPr>
        <p:txBody>
          <a:bodyPr wrap="none" lIns="0" tIns="0" rIns="0" bIns="0" rtlCol="0" anchor="t"/>
          <a:lstStyle/>
          <a:p>
            <a:pPr marL="0" indent="0" algn="ctr">
              <a:lnSpc>
                <a:spcPts val="3350"/>
              </a:lnSpc>
              <a:buNone/>
            </a:pPr>
            <a:r>
              <a:rPr lang="en-US" sz="2100" dirty="0">
                <a:solidFill>
                  <a:srgbClr val="F9EEE7"/>
                </a:solidFill>
                <a:latin typeface="Quattrocento" pitchFamily="34" charset="0"/>
                <a:ea typeface="Quattrocento" pitchFamily="34" charset="-122"/>
                <a:cs typeface="Quattrocento" pitchFamily="34" charset="-120"/>
              </a:rPr>
              <a:t>4</a:t>
            </a:r>
            <a:endParaRPr lang="en-US" sz="2100" dirty="0"/>
          </a:p>
        </p:txBody>
      </p:sp>
      <p:sp>
        <p:nvSpPr>
          <p:cNvPr id="23" name="Text 20"/>
          <p:cNvSpPr/>
          <p:nvPr/>
        </p:nvSpPr>
        <p:spPr>
          <a:xfrm>
            <a:off x="7529274" y="6301145"/>
            <a:ext cx="2868216" cy="314920"/>
          </a:xfrm>
          <a:prstGeom prst="rect">
            <a:avLst/>
          </a:prstGeom>
          <a:noFill/>
          <a:ln/>
        </p:spPr>
        <p:txBody>
          <a:bodyPr wrap="none" lIns="0" tIns="0" rIns="0" bIns="0" rtlCol="0" anchor="t"/>
          <a:lstStyle/>
          <a:p>
            <a:pPr marL="0" indent="0" algn="l">
              <a:lnSpc>
                <a:spcPts val="2450"/>
              </a:lnSpc>
              <a:buNone/>
            </a:pPr>
            <a:r>
              <a:rPr lang="en-US" sz="1950" dirty="0">
                <a:solidFill>
                  <a:srgbClr val="F9EEE7"/>
                </a:solidFill>
                <a:latin typeface="Quattrocento" pitchFamily="34" charset="0"/>
                <a:ea typeface="Quattrocento" pitchFamily="34" charset="-122"/>
                <a:cs typeface="Quattrocento" pitchFamily="34" charset="-120"/>
              </a:rPr>
              <a:t>Report Suspicious Emails</a:t>
            </a:r>
            <a:endParaRPr lang="en-US" sz="1950" dirty="0"/>
          </a:p>
        </p:txBody>
      </p:sp>
      <p:sp>
        <p:nvSpPr>
          <p:cNvPr id="24" name="Text 21"/>
          <p:cNvSpPr/>
          <p:nvPr/>
        </p:nvSpPr>
        <p:spPr>
          <a:xfrm>
            <a:off x="7529274" y="6744533"/>
            <a:ext cx="6137553" cy="685324"/>
          </a:xfrm>
          <a:prstGeom prst="rect">
            <a:avLst/>
          </a:prstGeom>
          <a:noFill/>
          <a:ln/>
        </p:spPr>
        <p:txBody>
          <a:bodyPr wrap="square" lIns="0" tIns="0" rIns="0" bIns="0" rtlCol="0" anchor="t"/>
          <a:lstStyle/>
          <a:p>
            <a:pPr marL="0" indent="0" algn="l">
              <a:lnSpc>
                <a:spcPts val="2650"/>
              </a:lnSpc>
              <a:buNone/>
            </a:pPr>
            <a:r>
              <a:rPr lang="en-US" sz="1650" dirty="0">
                <a:solidFill>
                  <a:srgbClr val="F9EEE7"/>
                </a:solidFill>
                <a:latin typeface="Quattrocento" pitchFamily="34" charset="0"/>
                <a:ea typeface="Quattrocento" pitchFamily="34" charset="-122"/>
                <a:cs typeface="Quattrocento" pitchFamily="34" charset="-120"/>
              </a:rPr>
              <a:t>Report phishing emails to your IT department or the appropriate authorities.</a:t>
            </a:r>
            <a:endParaRPr lang="en-US" sz="1650" dirty="0"/>
          </a:p>
        </p:txBody>
      </p:sp>
    </p:spTree>
  </p:cSld>
  <p:clrMapOvr>
    <a:masterClrMapping/>
  </p:clrMapOvr>
  <mc:AlternateContent xmlns:mc="http://schemas.openxmlformats.org/markup-compatibility/2006">
    <mc:Choice xmlns:p14="http://schemas.microsoft.com/office/powerpoint/2010/main" Requires="p14">
      <p:transition spd="slow" p14:dur="1500" advTm="4600">
        <p:split orient="vert"/>
        <p:sndAc>
          <p:stSnd>
            <p:snd r:embed="rId3" name="camera.wav"/>
          </p:stSnd>
        </p:sndAc>
      </p:transition>
    </mc:Choice>
    <mc:Fallback>
      <p:transition spd="slow" advTm="4600">
        <p:split orient="vert"/>
        <p:sndAc>
          <p:stSnd>
            <p:snd r:embed="rId3" name="camera.wav"/>
          </p:stSnd>
        </p:sndAc>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256</TotalTime>
  <Words>1040</Words>
  <Application>Microsoft Office PowerPoint</Application>
  <PresentationFormat>Custom</PresentationFormat>
  <Paragraphs>134</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Quattrocento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tejasree jilla</cp:lastModifiedBy>
  <cp:revision>7</cp:revision>
  <dcterms:created xsi:type="dcterms:W3CDTF">2025-01-07T17:08:57Z</dcterms:created>
  <dcterms:modified xsi:type="dcterms:W3CDTF">2025-01-09T13:34:49Z</dcterms:modified>
</cp:coreProperties>
</file>